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350" r:id="rId5"/>
    <p:sldId id="359" r:id="rId6"/>
    <p:sldId id="358" r:id="rId7"/>
    <p:sldId id="357" r:id="rId8"/>
    <p:sldId id="356" r:id="rId9"/>
    <p:sldId id="355" r:id="rId10"/>
    <p:sldId id="354" r:id="rId11"/>
    <p:sldId id="353" r:id="rId12"/>
    <p:sldId id="352" r:id="rId13"/>
    <p:sldId id="351" r:id="rId14"/>
    <p:sldId id="349" r:id="rId15"/>
    <p:sldId id="257" r:id="rId16"/>
    <p:sldId id="348" r:id="rId17"/>
    <p:sldId id="347" r:id="rId18"/>
    <p:sldId id="346" r:id="rId19"/>
    <p:sldId id="345" r:id="rId20"/>
    <p:sldId id="344" r:id="rId21"/>
    <p:sldId id="343" r:id="rId22"/>
    <p:sldId id="342" r:id="rId23"/>
    <p:sldId id="341" r:id="rId24"/>
    <p:sldId id="339" r:id="rId25"/>
    <p:sldId id="338" r:id="rId26"/>
    <p:sldId id="337" r:id="rId27"/>
    <p:sldId id="336" r:id="rId28"/>
    <p:sldId id="334" r:id="rId29"/>
    <p:sldId id="333" r:id="rId30"/>
    <p:sldId id="332" r:id="rId31"/>
    <p:sldId id="331" r:id="rId32"/>
    <p:sldId id="362" r:id="rId33"/>
    <p:sldId id="363" r:id="rId34"/>
    <p:sldId id="364" r:id="rId35"/>
    <p:sldId id="365" r:id="rId36"/>
    <p:sldId id="329" r:id="rId37"/>
    <p:sldId id="328" r:id="rId38"/>
    <p:sldId id="327" r:id="rId39"/>
    <p:sldId id="323" r:id="rId40"/>
    <p:sldId id="322" r:id="rId41"/>
    <p:sldId id="320" r:id="rId42"/>
    <p:sldId id="383" r:id="rId43"/>
    <p:sldId id="311" r:id="rId44"/>
    <p:sldId id="310" r:id="rId45"/>
    <p:sldId id="309" r:id="rId46"/>
    <p:sldId id="366" r:id="rId47"/>
    <p:sldId id="367" r:id="rId48"/>
    <p:sldId id="373" r:id="rId49"/>
    <p:sldId id="368" r:id="rId50"/>
    <p:sldId id="369" r:id="rId51"/>
    <p:sldId id="370" r:id="rId52"/>
    <p:sldId id="371" r:id="rId53"/>
    <p:sldId id="372" r:id="rId54"/>
    <p:sldId id="374" r:id="rId55"/>
    <p:sldId id="376" r:id="rId56"/>
    <p:sldId id="375" r:id="rId57"/>
    <p:sldId id="377" r:id="rId58"/>
    <p:sldId id="305" r:id="rId59"/>
    <p:sldId id="304" r:id="rId60"/>
    <p:sldId id="380" r:id="rId61"/>
    <p:sldId id="381" r:id="rId62"/>
    <p:sldId id="382" r:id="rId63"/>
    <p:sldId id="303" r:id="rId64"/>
    <p:sldId id="302" r:id="rId65"/>
    <p:sldId id="301" r:id="rId66"/>
    <p:sldId id="384" r:id="rId67"/>
    <p:sldId id="300" r:id="rId68"/>
    <p:sldId id="296" r:id="rId69"/>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356565-675A-D049-D3C1-EB80A19CF484}" v="1" dt="2024-10-14T11:10:54.263"/>
    <p1510:client id="{6343E861-73E1-0D67-822C-A80EE1A2998A}" v="4" dt="2024-10-13T20:33:55.589"/>
    <p1510:client id="{856BB469-1D3C-212D-C3DD-D85ACA4D1E29}" v="1" dt="2024-10-14T04:13:44.623"/>
    <p1510:client id="{EF85EDA2-86BB-0D49-DF03-E19738049945}" v="1" dt="2024-10-13T14:09:46.9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2022533" userId="S::u2022533@giki.edu.pk::8ba9d294-f2f6-4285-98cd-006cbe023d15" providerId="AD" clId="Web-{3C356565-675A-D049-D3C1-EB80A19CF484}"/>
    <pc:docChg chg="addSld">
      <pc:chgData name="u2022533" userId="S::u2022533@giki.edu.pk::8ba9d294-f2f6-4285-98cd-006cbe023d15" providerId="AD" clId="Web-{3C356565-675A-D049-D3C1-EB80A19CF484}" dt="2024-10-14T11:10:54.263" v="0"/>
      <pc:docMkLst>
        <pc:docMk/>
      </pc:docMkLst>
      <pc:sldChg chg="new">
        <pc:chgData name="u2022533" userId="S::u2022533@giki.edu.pk::8ba9d294-f2f6-4285-98cd-006cbe023d15" providerId="AD" clId="Web-{3C356565-675A-D049-D3C1-EB80A19CF484}" dt="2024-10-14T11:10:54.263" v="0"/>
        <pc:sldMkLst>
          <pc:docMk/>
          <pc:sldMk cId="4260149777" sldId="384"/>
        </pc:sldMkLst>
      </pc:sldChg>
    </pc:docChg>
  </pc:docChgLst>
  <pc:docChgLst>
    <pc:chgData name="u2022612" userId="S::u2022612@giki.edu.pk::8baa529f-16af-425b-832c-bcd48e73c509" providerId="AD" clId="Web-{856BB469-1D3C-212D-C3DD-D85ACA4D1E29}"/>
    <pc:docChg chg="modSld">
      <pc:chgData name="u2022612" userId="S::u2022612@giki.edu.pk::8baa529f-16af-425b-832c-bcd48e73c509" providerId="AD" clId="Web-{856BB469-1D3C-212D-C3DD-D85ACA4D1E29}" dt="2024-10-14T04:13:44.623" v="0" actId="1076"/>
      <pc:docMkLst>
        <pc:docMk/>
      </pc:docMkLst>
      <pc:sldChg chg="modSp">
        <pc:chgData name="u2022612" userId="S::u2022612@giki.edu.pk::8baa529f-16af-425b-832c-bcd48e73c509" providerId="AD" clId="Web-{856BB469-1D3C-212D-C3DD-D85ACA4D1E29}" dt="2024-10-14T04:13:44.623" v="0" actId="1076"/>
        <pc:sldMkLst>
          <pc:docMk/>
          <pc:sldMk cId="2305168086" sldId="359"/>
        </pc:sldMkLst>
        <pc:picChg chg="mod">
          <ac:chgData name="u2022612" userId="S::u2022612@giki.edu.pk::8baa529f-16af-425b-832c-bcd48e73c509" providerId="AD" clId="Web-{856BB469-1D3C-212D-C3DD-D85ACA4D1E29}" dt="2024-10-14T04:13:44.623" v="0" actId="1076"/>
          <ac:picMkLst>
            <pc:docMk/>
            <pc:sldMk cId="2305168086" sldId="359"/>
            <ac:picMk id="4" creationId="{2F228910-1F68-49BD-2315-22F916CD1FAA}"/>
          </ac:picMkLst>
        </pc:picChg>
      </pc:sldChg>
    </pc:docChg>
  </pc:docChgLst>
  <pc:docChgLst>
    <pc:chgData name="u2022258" userId="S::u2022258@giki.edu.pk::5a5c8267-7126-42b7-8120-03ffb0ff76dd" providerId="AD" clId="Web-{EF85EDA2-86BB-0D49-DF03-E19738049945}"/>
    <pc:docChg chg="modSld">
      <pc:chgData name="u2022258" userId="S::u2022258@giki.edu.pk::5a5c8267-7126-42b7-8120-03ffb0ff76dd" providerId="AD" clId="Web-{EF85EDA2-86BB-0D49-DF03-E19738049945}" dt="2024-10-13T14:09:46.989" v="0" actId="1076"/>
      <pc:docMkLst>
        <pc:docMk/>
      </pc:docMkLst>
      <pc:sldChg chg="modSp">
        <pc:chgData name="u2022258" userId="S::u2022258@giki.edu.pk::5a5c8267-7126-42b7-8120-03ffb0ff76dd" providerId="AD" clId="Web-{EF85EDA2-86BB-0D49-DF03-E19738049945}" dt="2024-10-13T14:09:46.989" v="0" actId="1076"/>
        <pc:sldMkLst>
          <pc:docMk/>
          <pc:sldMk cId="3847257999" sldId="300"/>
        </pc:sldMkLst>
        <pc:picChg chg="mod">
          <ac:chgData name="u2022258" userId="S::u2022258@giki.edu.pk::5a5c8267-7126-42b7-8120-03ffb0ff76dd" providerId="AD" clId="Web-{EF85EDA2-86BB-0D49-DF03-E19738049945}" dt="2024-10-13T14:09:46.989" v="0" actId="1076"/>
          <ac:picMkLst>
            <pc:docMk/>
            <pc:sldMk cId="3847257999" sldId="300"/>
            <ac:picMk id="4" creationId="{239FC503-4102-0080-01EC-27BD3FE38447}"/>
          </ac:picMkLst>
        </pc:picChg>
      </pc:sldChg>
    </pc:docChg>
  </pc:docChgLst>
  <pc:docChgLst>
    <pc:chgData name="u2022220" userId="S::u2022220@giki.edu.pk::03e7385d-d020-4923-a2cc-1980ea53767f" providerId="AD" clId="Web-{6343E861-73E1-0D67-822C-A80EE1A2998A}"/>
    <pc:docChg chg="modSld">
      <pc:chgData name="u2022220" userId="S::u2022220@giki.edu.pk::03e7385d-d020-4923-a2cc-1980ea53767f" providerId="AD" clId="Web-{6343E861-73E1-0D67-822C-A80EE1A2998A}" dt="2024-10-13T20:33:55.589" v="3" actId="1076"/>
      <pc:docMkLst>
        <pc:docMk/>
      </pc:docMkLst>
      <pc:sldChg chg="modSp">
        <pc:chgData name="u2022220" userId="S::u2022220@giki.edu.pk::03e7385d-d020-4923-a2cc-1980ea53767f" providerId="AD" clId="Web-{6343E861-73E1-0D67-822C-A80EE1A2998A}" dt="2024-10-13T20:33:55.589" v="3" actId="1076"/>
        <pc:sldMkLst>
          <pc:docMk/>
          <pc:sldMk cId="214169798" sldId="351"/>
        </pc:sldMkLst>
        <pc:picChg chg="mod">
          <ac:chgData name="u2022220" userId="S::u2022220@giki.edu.pk::03e7385d-d020-4923-a2cc-1980ea53767f" providerId="AD" clId="Web-{6343E861-73E1-0D67-822C-A80EE1A2998A}" dt="2024-10-13T20:33:55.589" v="3" actId="1076"/>
          <ac:picMkLst>
            <pc:docMk/>
            <pc:sldMk cId="214169798" sldId="351"/>
            <ac:picMk id="4" creationId="{64DAE633-63A5-B3E8-728F-7094BE1C61C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D2558-801C-552D-5B58-293DDCF40F0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PK"/>
          </a:p>
        </p:txBody>
      </p:sp>
      <p:sp>
        <p:nvSpPr>
          <p:cNvPr id="3" name="Subtitle 2">
            <a:extLst>
              <a:ext uri="{FF2B5EF4-FFF2-40B4-BE49-F238E27FC236}">
                <a16:creationId xmlns:a16="http://schemas.microsoft.com/office/drawing/2014/main" id="{DEE737CB-B598-C847-0464-13489FB639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PK"/>
          </a:p>
        </p:txBody>
      </p:sp>
      <p:sp>
        <p:nvSpPr>
          <p:cNvPr id="4" name="Date Placeholder 3">
            <a:extLst>
              <a:ext uri="{FF2B5EF4-FFF2-40B4-BE49-F238E27FC236}">
                <a16:creationId xmlns:a16="http://schemas.microsoft.com/office/drawing/2014/main" id="{BA3ACF93-499A-67C5-7FEF-D3FB36A4FD7D}"/>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403D3FB5-DF10-F50D-2A79-74CC3E6410D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1BDFBDB3-D9BF-A550-D7FA-3412DC51E8B1}"/>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2279240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61B4A-801B-5E9F-B18E-5E9AEB26B399}"/>
              </a:ext>
            </a:extLst>
          </p:cNvPr>
          <p:cNvSpPr>
            <a:spLocks noGrp="1"/>
          </p:cNvSpPr>
          <p:nvPr>
            <p:ph type="title"/>
          </p:nvPr>
        </p:nvSpPr>
        <p:spPr/>
        <p:txBody>
          <a:bodyPr/>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95B36DBA-FAA5-AFA5-2F91-BD3FEE4282F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35365D11-858B-88D1-F471-F4377854E5A5}"/>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02B782B3-F82D-AFFF-3495-28D0C599D59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6C9E69BC-29E6-3712-98D2-DCCDC1068A55}"/>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357411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CC9BB2-2A01-1F22-F26E-E1524771580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PK"/>
          </a:p>
        </p:txBody>
      </p:sp>
      <p:sp>
        <p:nvSpPr>
          <p:cNvPr id="3" name="Vertical Text Placeholder 2">
            <a:extLst>
              <a:ext uri="{FF2B5EF4-FFF2-40B4-BE49-F238E27FC236}">
                <a16:creationId xmlns:a16="http://schemas.microsoft.com/office/drawing/2014/main" id="{EE7B8482-1883-52BD-3F41-9689B5A3657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4FF70665-61BB-4E59-CD44-C8459FDF3CC1}"/>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46E8D3F1-1FFF-1F69-7010-015025DF76D8}"/>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EEF292BA-5C80-4FA3-01BD-DE7C90B7CF79}"/>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1534141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7827D-DECC-30BD-5C92-BCD245C525DD}"/>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A4BD776A-705E-F9CA-90BC-5C7299E87C9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4250AF7C-7F6D-1D77-1248-29B64F858350}"/>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01E0D48E-6865-EF7D-7ECB-B46A107B4800}"/>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97D255B1-BC49-8C8A-3D18-F54A4A2CF602}"/>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62431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26ED1-CBDF-1708-53D3-197CF939F3B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PK"/>
          </a:p>
        </p:txBody>
      </p:sp>
      <p:sp>
        <p:nvSpPr>
          <p:cNvPr id="3" name="Text Placeholder 2">
            <a:extLst>
              <a:ext uri="{FF2B5EF4-FFF2-40B4-BE49-F238E27FC236}">
                <a16:creationId xmlns:a16="http://schemas.microsoft.com/office/drawing/2014/main" id="{4567476B-4A40-F25F-E152-61E28FE9DB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8E83F8D-936C-1AE5-F332-21CB2E956373}"/>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5BB74DE7-8B22-094E-6A88-B3693C136982}"/>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91B5A49C-3BB8-C1C9-CB31-4B69F5B49282}"/>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2417248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1C2F4-B1AB-CC22-4D10-BD863B7F3131}"/>
              </a:ext>
            </a:extLst>
          </p:cNvPr>
          <p:cNvSpPr>
            <a:spLocks noGrp="1"/>
          </p:cNvSpPr>
          <p:nvPr>
            <p:ph type="title"/>
          </p:nvPr>
        </p:nvSpPr>
        <p:spPr/>
        <p:txBody>
          <a:bodyPr/>
          <a:lstStyle/>
          <a:p>
            <a:r>
              <a:rPr lang="en-GB"/>
              <a:t>Click to edit Master title style</a:t>
            </a:r>
            <a:endParaRPr lang="en-PK"/>
          </a:p>
        </p:txBody>
      </p:sp>
      <p:sp>
        <p:nvSpPr>
          <p:cNvPr id="3" name="Content Placeholder 2">
            <a:extLst>
              <a:ext uri="{FF2B5EF4-FFF2-40B4-BE49-F238E27FC236}">
                <a16:creationId xmlns:a16="http://schemas.microsoft.com/office/drawing/2014/main" id="{B386BA2E-073D-838C-9897-0E339F12E39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Content Placeholder 3">
            <a:extLst>
              <a:ext uri="{FF2B5EF4-FFF2-40B4-BE49-F238E27FC236}">
                <a16:creationId xmlns:a16="http://schemas.microsoft.com/office/drawing/2014/main" id="{BD6EE66E-0B42-3DFF-70A7-B3CEEA289F2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Date Placeholder 4">
            <a:extLst>
              <a:ext uri="{FF2B5EF4-FFF2-40B4-BE49-F238E27FC236}">
                <a16:creationId xmlns:a16="http://schemas.microsoft.com/office/drawing/2014/main" id="{455E679F-726C-EF87-2CCF-66647B7A9022}"/>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6" name="Footer Placeholder 5">
            <a:extLst>
              <a:ext uri="{FF2B5EF4-FFF2-40B4-BE49-F238E27FC236}">
                <a16:creationId xmlns:a16="http://schemas.microsoft.com/office/drawing/2014/main" id="{027B5190-5F92-9345-9A71-CE43FDB48CA4}"/>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47BA6190-41A5-22E3-A0E1-2D378031BA23}"/>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1460277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EBBF-5B43-1031-F45E-8898E5FC0617}"/>
              </a:ext>
            </a:extLst>
          </p:cNvPr>
          <p:cNvSpPr>
            <a:spLocks noGrp="1"/>
          </p:cNvSpPr>
          <p:nvPr>
            <p:ph type="title"/>
          </p:nvPr>
        </p:nvSpPr>
        <p:spPr>
          <a:xfrm>
            <a:off x="839788" y="365125"/>
            <a:ext cx="10515600" cy="1325563"/>
          </a:xfrm>
        </p:spPr>
        <p:txBody>
          <a:bodyPr/>
          <a:lstStyle/>
          <a:p>
            <a:r>
              <a:rPr lang="en-GB"/>
              <a:t>Click to edit Master title style</a:t>
            </a:r>
            <a:endParaRPr lang="en-PK"/>
          </a:p>
        </p:txBody>
      </p:sp>
      <p:sp>
        <p:nvSpPr>
          <p:cNvPr id="3" name="Text Placeholder 2">
            <a:extLst>
              <a:ext uri="{FF2B5EF4-FFF2-40B4-BE49-F238E27FC236}">
                <a16:creationId xmlns:a16="http://schemas.microsoft.com/office/drawing/2014/main" id="{E567C7DA-5ECB-DB7B-2876-EA2FC38FE2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62B7934-E325-32D0-A4BF-6541CA8E5A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5" name="Text Placeholder 4">
            <a:extLst>
              <a:ext uri="{FF2B5EF4-FFF2-40B4-BE49-F238E27FC236}">
                <a16:creationId xmlns:a16="http://schemas.microsoft.com/office/drawing/2014/main" id="{B77F9714-BEB9-6E5A-2AC1-08B1ABD44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9154E96-CF0F-5570-9B28-E65EA080C62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7" name="Date Placeholder 6">
            <a:extLst>
              <a:ext uri="{FF2B5EF4-FFF2-40B4-BE49-F238E27FC236}">
                <a16:creationId xmlns:a16="http://schemas.microsoft.com/office/drawing/2014/main" id="{F2BB9F0B-0500-9B9F-F0FB-06786B341E7A}"/>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8" name="Footer Placeholder 7">
            <a:extLst>
              <a:ext uri="{FF2B5EF4-FFF2-40B4-BE49-F238E27FC236}">
                <a16:creationId xmlns:a16="http://schemas.microsoft.com/office/drawing/2014/main" id="{4287B78F-AC60-1D39-097E-AC109A96501A}"/>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51920437-233E-8819-698E-ACB4C81F6495}"/>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1604623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CC638-14B4-F368-CC76-50F5F892875A}"/>
              </a:ext>
            </a:extLst>
          </p:cNvPr>
          <p:cNvSpPr>
            <a:spLocks noGrp="1"/>
          </p:cNvSpPr>
          <p:nvPr>
            <p:ph type="title"/>
          </p:nvPr>
        </p:nvSpPr>
        <p:spPr/>
        <p:txBody>
          <a:bodyPr/>
          <a:lstStyle/>
          <a:p>
            <a:r>
              <a:rPr lang="en-GB"/>
              <a:t>Click to edit Master title style</a:t>
            </a:r>
            <a:endParaRPr lang="en-PK"/>
          </a:p>
        </p:txBody>
      </p:sp>
      <p:sp>
        <p:nvSpPr>
          <p:cNvPr id="3" name="Date Placeholder 2">
            <a:extLst>
              <a:ext uri="{FF2B5EF4-FFF2-40B4-BE49-F238E27FC236}">
                <a16:creationId xmlns:a16="http://schemas.microsoft.com/office/drawing/2014/main" id="{B5D7B8FA-0E50-00CE-66CC-4A8C8EDFFEF6}"/>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4" name="Footer Placeholder 3">
            <a:extLst>
              <a:ext uri="{FF2B5EF4-FFF2-40B4-BE49-F238E27FC236}">
                <a16:creationId xmlns:a16="http://schemas.microsoft.com/office/drawing/2014/main" id="{86273BBE-F337-308B-EDD1-C684D184AF54}"/>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F158DBAC-4B30-EDD8-0524-AAA4BF49F81E}"/>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347772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56EF8-EC78-E62C-51D5-2B4D29994F2C}"/>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3" name="Footer Placeholder 2">
            <a:extLst>
              <a:ext uri="{FF2B5EF4-FFF2-40B4-BE49-F238E27FC236}">
                <a16:creationId xmlns:a16="http://schemas.microsoft.com/office/drawing/2014/main" id="{BC89A0E3-C9CF-6158-68B9-6E9FE5B93067}"/>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FD68BF27-FB3C-948E-9265-793639343A74}"/>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16452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6D0B1-DBD2-0F39-5F0C-CDC18E9C956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Content Placeholder 2">
            <a:extLst>
              <a:ext uri="{FF2B5EF4-FFF2-40B4-BE49-F238E27FC236}">
                <a16:creationId xmlns:a16="http://schemas.microsoft.com/office/drawing/2014/main" id="{A3C30553-D992-8F63-85D0-CA53BDAC01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Text Placeholder 3">
            <a:extLst>
              <a:ext uri="{FF2B5EF4-FFF2-40B4-BE49-F238E27FC236}">
                <a16:creationId xmlns:a16="http://schemas.microsoft.com/office/drawing/2014/main" id="{BEF1A5B8-2F42-258D-401D-7CD6F48CF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F69AE8F-C950-0407-15D1-7EDCB8D715A7}"/>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6" name="Footer Placeholder 5">
            <a:extLst>
              <a:ext uri="{FF2B5EF4-FFF2-40B4-BE49-F238E27FC236}">
                <a16:creationId xmlns:a16="http://schemas.microsoft.com/office/drawing/2014/main" id="{C1D5DA7F-AB81-6AE3-5C6B-2A54431A2349}"/>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5BD65F7B-7801-EEB0-A73A-3DF368CDA5D6}"/>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1323674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95AD-5EAC-1D1C-7BF2-EF78D926106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PK"/>
          </a:p>
        </p:txBody>
      </p:sp>
      <p:sp>
        <p:nvSpPr>
          <p:cNvPr id="3" name="Picture Placeholder 2">
            <a:extLst>
              <a:ext uri="{FF2B5EF4-FFF2-40B4-BE49-F238E27FC236}">
                <a16:creationId xmlns:a16="http://schemas.microsoft.com/office/drawing/2014/main" id="{425D0BF3-AA26-A5E5-B789-356BCFCB1B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0402B10E-6BDB-50CD-7053-F3B0666728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1CED5FA-2825-110A-0F5A-CE3D762EAB65}"/>
              </a:ext>
            </a:extLst>
          </p:cNvPr>
          <p:cNvSpPr>
            <a:spLocks noGrp="1"/>
          </p:cNvSpPr>
          <p:nvPr>
            <p:ph type="dt" sz="half" idx="10"/>
          </p:nvPr>
        </p:nvSpPr>
        <p:spPr/>
        <p:txBody>
          <a:bodyPr/>
          <a:lstStyle/>
          <a:p>
            <a:fld id="{22E6429B-E423-E344-B6E3-8942438EFB8A}" type="datetimeFigureOut">
              <a:rPr lang="en-PK" smtClean="0"/>
              <a:t>10/14/2024</a:t>
            </a:fld>
            <a:endParaRPr lang="en-PK"/>
          </a:p>
        </p:txBody>
      </p:sp>
      <p:sp>
        <p:nvSpPr>
          <p:cNvPr id="6" name="Footer Placeholder 5">
            <a:extLst>
              <a:ext uri="{FF2B5EF4-FFF2-40B4-BE49-F238E27FC236}">
                <a16:creationId xmlns:a16="http://schemas.microsoft.com/office/drawing/2014/main" id="{CEDCE2F7-7841-BC13-614E-14A4EBF3761C}"/>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8CDFDC62-723D-BDD6-732B-0717BEA41FE2}"/>
              </a:ext>
            </a:extLst>
          </p:cNvPr>
          <p:cNvSpPr>
            <a:spLocks noGrp="1"/>
          </p:cNvSpPr>
          <p:nvPr>
            <p:ph type="sldNum" sz="quarter" idx="12"/>
          </p:nvPr>
        </p:nvSpPr>
        <p:spPr/>
        <p:txBody>
          <a:bodyPr/>
          <a:lstStyle/>
          <a:p>
            <a:fld id="{B0CDEB24-94E7-2C4A-85F3-042468B153E3}" type="slidenum">
              <a:rPr lang="en-PK" smtClean="0"/>
              <a:t>‹#›</a:t>
            </a:fld>
            <a:endParaRPr lang="en-PK"/>
          </a:p>
        </p:txBody>
      </p:sp>
    </p:spTree>
    <p:extLst>
      <p:ext uri="{BB962C8B-B14F-4D97-AF65-F5344CB8AC3E}">
        <p14:creationId xmlns:p14="http://schemas.microsoft.com/office/powerpoint/2010/main" val="2228082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5ED5C8-31C1-5C9C-8FBF-E64B628B9A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PK"/>
          </a:p>
        </p:txBody>
      </p:sp>
      <p:sp>
        <p:nvSpPr>
          <p:cNvPr id="3" name="Text Placeholder 2">
            <a:extLst>
              <a:ext uri="{FF2B5EF4-FFF2-40B4-BE49-F238E27FC236}">
                <a16:creationId xmlns:a16="http://schemas.microsoft.com/office/drawing/2014/main" id="{81226550-264A-67EA-7442-BB428DE03F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K"/>
          </a:p>
        </p:txBody>
      </p:sp>
      <p:sp>
        <p:nvSpPr>
          <p:cNvPr id="4" name="Date Placeholder 3">
            <a:extLst>
              <a:ext uri="{FF2B5EF4-FFF2-40B4-BE49-F238E27FC236}">
                <a16:creationId xmlns:a16="http://schemas.microsoft.com/office/drawing/2014/main" id="{2D420CDF-D864-8A71-F4CD-BE9D705D0B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E6429B-E423-E344-B6E3-8942438EFB8A}" type="datetimeFigureOut">
              <a:rPr lang="en-PK" smtClean="0"/>
              <a:t>10/14/2024</a:t>
            </a:fld>
            <a:endParaRPr lang="en-PK"/>
          </a:p>
        </p:txBody>
      </p:sp>
      <p:sp>
        <p:nvSpPr>
          <p:cNvPr id="5" name="Footer Placeholder 4">
            <a:extLst>
              <a:ext uri="{FF2B5EF4-FFF2-40B4-BE49-F238E27FC236}">
                <a16:creationId xmlns:a16="http://schemas.microsoft.com/office/drawing/2014/main" id="{2A4FFC76-1C10-C834-DF14-06E005A83F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D5223241-C517-413A-D0F9-917117356C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DEB24-94E7-2C4A-85F3-042468B153E3}" type="slidenum">
              <a:rPr lang="en-PK" smtClean="0"/>
              <a:t>‹#›</a:t>
            </a:fld>
            <a:endParaRPr lang="en-PK"/>
          </a:p>
        </p:txBody>
      </p:sp>
    </p:spTree>
    <p:extLst>
      <p:ext uri="{BB962C8B-B14F-4D97-AF65-F5344CB8AC3E}">
        <p14:creationId xmlns:p14="http://schemas.microsoft.com/office/powerpoint/2010/main" val="32186477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538D8-8BA2-9994-94CC-16319B76F6D9}"/>
              </a:ext>
            </a:extLst>
          </p:cNvPr>
          <p:cNvSpPr>
            <a:spLocks noGrp="1"/>
          </p:cNvSpPr>
          <p:nvPr>
            <p:ph type="title"/>
          </p:nvPr>
        </p:nvSpPr>
        <p:spPr/>
        <p:txBody>
          <a:bodyPr/>
          <a:lstStyle/>
          <a:p>
            <a:endParaRPr lang="en-PK"/>
          </a:p>
        </p:txBody>
      </p:sp>
      <p:pic>
        <p:nvPicPr>
          <p:cNvPr id="5" name="Content Placeholder 4" descr="A white rectangular object with red text&#10;&#10;Description automatically generated">
            <a:extLst>
              <a:ext uri="{FF2B5EF4-FFF2-40B4-BE49-F238E27FC236}">
                <a16:creationId xmlns:a16="http://schemas.microsoft.com/office/drawing/2014/main" id="{2D8BD7CC-5046-60C3-E1C0-3BC650300ADE}"/>
              </a:ext>
            </a:extLst>
          </p:cNvPr>
          <p:cNvPicPr>
            <a:picLocks noGrp="1" noChangeAspect="1"/>
          </p:cNvPicPr>
          <p:nvPr>
            <p:ph idx="1"/>
          </p:nvPr>
        </p:nvPicPr>
        <p:blipFill>
          <a:blip r:embed="rId2"/>
          <a:stretch>
            <a:fillRect/>
          </a:stretch>
        </p:blipFill>
        <p:spPr>
          <a:xfrm>
            <a:off x="1585199" y="0"/>
            <a:ext cx="9021602" cy="6686787"/>
          </a:xfrm>
        </p:spPr>
      </p:pic>
    </p:spTree>
    <p:extLst>
      <p:ext uri="{BB962C8B-B14F-4D97-AF65-F5344CB8AC3E}">
        <p14:creationId xmlns:p14="http://schemas.microsoft.com/office/powerpoint/2010/main" val="1106098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98EA-8B7D-EC57-812D-96A4934F7EAA}"/>
              </a:ext>
            </a:extLst>
          </p:cNvPr>
          <p:cNvSpPr>
            <a:spLocks noGrp="1"/>
          </p:cNvSpPr>
          <p:nvPr>
            <p:ph type="title"/>
          </p:nvPr>
        </p:nvSpPr>
        <p:spPr/>
        <p:txBody>
          <a:bodyPr/>
          <a:lstStyle/>
          <a:p>
            <a:endParaRPr lang="en-PK"/>
          </a:p>
        </p:txBody>
      </p:sp>
      <p:pic>
        <p:nvPicPr>
          <p:cNvPr id="4" name="Content Placeholder 3" descr="A close-up of a question&#10;&#10;Description automatically generated">
            <a:extLst>
              <a:ext uri="{FF2B5EF4-FFF2-40B4-BE49-F238E27FC236}">
                <a16:creationId xmlns:a16="http://schemas.microsoft.com/office/drawing/2014/main" id="{64DAE633-63A5-B3E8-728F-7094BE1C61C2}"/>
              </a:ext>
            </a:extLst>
          </p:cNvPr>
          <p:cNvPicPr>
            <a:picLocks noGrp="1" noChangeAspect="1"/>
          </p:cNvPicPr>
          <p:nvPr>
            <p:ph idx="1"/>
          </p:nvPr>
        </p:nvPicPr>
        <p:blipFill>
          <a:blip r:embed="rId2"/>
          <a:stretch>
            <a:fillRect/>
          </a:stretch>
        </p:blipFill>
        <p:spPr>
          <a:xfrm>
            <a:off x="1570892" y="0"/>
            <a:ext cx="9050216" cy="6831868"/>
          </a:xfrm>
          <a:prstGeom prst="rect">
            <a:avLst/>
          </a:prstGeom>
        </p:spPr>
      </p:pic>
    </p:spTree>
    <p:extLst>
      <p:ext uri="{BB962C8B-B14F-4D97-AF65-F5344CB8AC3E}">
        <p14:creationId xmlns:p14="http://schemas.microsoft.com/office/powerpoint/2010/main" val="214169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AE069-36D8-5874-F1AD-4B79B8F2B968}"/>
              </a:ext>
            </a:extLst>
          </p:cNvPr>
          <p:cNvSpPr>
            <a:spLocks noGrp="1"/>
          </p:cNvSpPr>
          <p:nvPr>
            <p:ph type="title"/>
          </p:nvPr>
        </p:nvSpPr>
        <p:spPr/>
        <p:txBody>
          <a:bodyPr/>
          <a:lstStyle/>
          <a:p>
            <a:endParaRPr lang="en-PK"/>
          </a:p>
        </p:txBody>
      </p:sp>
      <p:pic>
        <p:nvPicPr>
          <p:cNvPr id="4" name="Content Placeholder 3" descr="A close-up of a data quality&#10;&#10;Description automatically generated">
            <a:extLst>
              <a:ext uri="{FF2B5EF4-FFF2-40B4-BE49-F238E27FC236}">
                <a16:creationId xmlns:a16="http://schemas.microsoft.com/office/drawing/2014/main" id="{3ED7E3E1-0573-02F4-F0E7-38D46CF19FB3}"/>
              </a:ext>
            </a:extLst>
          </p:cNvPr>
          <p:cNvPicPr>
            <a:picLocks noGrp="1" noChangeAspect="1"/>
          </p:cNvPicPr>
          <p:nvPr>
            <p:ph idx="1"/>
          </p:nvPr>
        </p:nvPicPr>
        <p:blipFill>
          <a:blip r:embed="rId2"/>
          <a:stretch>
            <a:fillRect/>
          </a:stretch>
        </p:blipFill>
        <p:spPr>
          <a:xfrm>
            <a:off x="1559168" y="0"/>
            <a:ext cx="9073664" cy="6751190"/>
          </a:xfrm>
          <a:prstGeom prst="rect">
            <a:avLst/>
          </a:prstGeom>
        </p:spPr>
      </p:pic>
    </p:spTree>
    <p:extLst>
      <p:ext uri="{BB962C8B-B14F-4D97-AF65-F5344CB8AC3E}">
        <p14:creationId xmlns:p14="http://schemas.microsoft.com/office/powerpoint/2010/main" val="1187851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7E73-0CA1-11F6-AC14-DBEB0E5D1956}"/>
              </a:ext>
            </a:extLst>
          </p:cNvPr>
          <p:cNvSpPr>
            <a:spLocks noGrp="1"/>
          </p:cNvSpPr>
          <p:nvPr>
            <p:ph type="title"/>
          </p:nvPr>
        </p:nvSpPr>
        <p:spPr/>
        <p:txBody>
          <a:bodyPr/>
          <a:lstStyle/>
          <a:p>
            <a:endParaRPr lang="en-PK"/>
          </a:p>
        </p:txBody>
      </p:sp>
      <p:pic>
        <p:nvPicPr>
          <p:cNvPr id="145" name="Content Placeholder 144" descr="A close-up of a text&#10;&#10;Description automatically generated">
            <a:extLst>
              <a:ext uri="{FF2B5EF4-FFF2-40B4-BE49-F238E27FC236}">
                <a16:creationId xmlns:a16="http://schemas.microsoft.com/office/drawing/2014/main" id="{4D045B57-5AF9-74D7-B2CC-7C2231FFDCC8}"/>
              </a:ext>
            </a:extLst>
          </p:cNvPr>
          <p:cNvPicPr>
            <a:picLocks noGrp="1" noChangeAspect="1"/>
          </p:cNvPicPr>
          <p:nvPr>
            <p:ph idx="1"/>
          </p:nvPr>
        </p:nvPicPr>
        <p:blipFill>
          <a:blip r:embed="rId2"/>
          <a:stretch>
            <a:fillRect/>
          </a:stretch>
        </p:blipFill>
        <p:spPr>
          <a:xfrm>
            <a:off x="1523999" y="0"/>
            <a:ext cx="9144002" cy="6843828"/>
          </a:xfrm>
        </p:spPr>
      </p:pic>
    </p:spTree>
    <p:extLst>
      <p:ext uri="{BB962C8B-B14F-4D97-AF65-F5344CB8AC3E}">
        <p14:creationId xmlns:p14="http://schemas.microsoft.com/office/powerpoint/2010/main" val="3404921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AC42-A0B5-D1F9-95DC-F2FE66EAEC4C}"/>
              </a:ext>
            </a:extLst>
          </p:cNvPr>
          <p:cNvSpPr>
            <a:spLocks noGrp="1"/>
          </p:cNvSpPr>
          <p:nvPr>
            <p:ph type="title"/>
          </p:nvPr>
        </p:nvSpPr>
        <p:spPr/>
        <p:txBody>
          <a:bodyPr/>
          <a:lstStyle/>
          <a:p>
            <a:endParaRPr lang="en-PK"/>
          </a:p>
        </p:txBody>
      </p:sp>
      <p:pic>
        <p:nvPicPr>
          <p:cNvPr id="4" name="Content Placeholder 3" descr="A screenshot of a computer&#10;&#10;Description automatically generated">
            <a:extLst>
              <a:ext uri="{FF2B5EF4-FFF2-40B4-BE49-F238E27FC236}">
                <a16:creationId xmlns:a16="http://schemas.microsoft.com/office/drawing/2014/main" id="{1EBFB290-6C42-81E9-9745-AEFEA71F5A43}"/>
              </a:ext>
            </a:extLst>
          </p:cNvPr>
          <p:cNvPicPr>
            <a:picLocks noGrp="1" noChangeAspect="1"/>
          </p:cNvPicPr>
          <p:nvPr>
            <p:ph idx="1"/>
          </p:nvPr>
        </p:nvPicPr>
        <p:blipFill>
          <a:blip r:embed="rId2"/>
          <a:stretch>
            <a:fillRect/>
          </a:stretch>
        </p:blipFill>
        <p:spPr>
          <a:xfrm>
            <a:off x="1570892" y="77068"/>
            <a:ext cx="9050216" cy="6703864"/>
          </a:xfrm>
          <a:prstGeom prst="rect">
            <a:avLst/>
          </a:prstGeom>
        </p:spPr>
      </p:pic>
    </p:spTree>
    <p:extLst>
      <p:ext uri="{BB962C8B-B14F-4D97-AF65-F5344CB8AC3E}">
        <p14:creationId xmlns:p14="http://schemas.microsoft.com/office/powerpoint/2010/main" val="476554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BFFE1-1F74-D61C-2919-18E3DB5DC845}"/>
              </a:ext>
            </a:extLst>
          </p:cNvPr>
          <p:cNvSpPr>
            <a:spLocks noGrp="1"/>
          </p:cNvSpPr>
          <p:nvPr>
            <p:ph type="title"/>
          </p:nvPr>
        </p:nvSpPr>
        <p:spPr/>
        <p:txBody>
          <a:bodyPr/>
          <a:lstStyle/>
          <a:p>
            <a:endParaRPr lang="en-PK"/>
          </a:p>
        </p:txBody>
      </p:sp>
      <p:pic>
        <p:nvPicPr>
          <p:cNvPr id="4" name="Content Placeholder 3" descr="A black and white list with white text&#10;&#10;Description automatically generated">
            <a:extLst>
              <a:ext uri="{FF2B5EF4-FFF2-40B4-BE49-F238E27FC236}">
                <a16:creationId xmlns:a16="http://schemas.microsoft.com/office/drawing/2014/main" id="{9F1BDCC9-12CF-E935-D9D2-46F91C8B22A6}"/>
              </a:ext>
            </a:extLst>
          </p:cNvPr>
          <p:cNvPicPr>
            <a:picLocks noGrp="1" noChangeAspect="1"/>
          </p:cNvPicPr>
          <p:nvPr>
            <p:ph idx="1"/>
          </p:nvPr>
        </p:nvPicPr>
        <p:blipFill>
          <a:blip r:embed="rId2"/>
          <a:stretch>
            <a:fillRect/>
          </a:stretch>
        </p:blipFill>
        <p:spPr>
          <a:xfrm>
            <a:off x="1594337" y="8696"/>
            <a:ext cx="9003326" cy="6849304"/>
          </a:xfrm>
          <a:prstGeom prst="rect">
            <a:avLst/>
          </a:prstGeom>
        </p:spPr>
      </p:pic>
    </p:spTree>
    <p:extLst>
      <p:ext uri="{BB962C8B-B14F-4D97-AF65-F5344CB8AC3E}">
        <p14:creationId xmlns:p14="http://schemas.microsoft.com/office/powerpoint/2010/main" val="2552550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5F676-4BDC-5804-2598-B69E73D58617}"/>
              </a:ext>
            </a:extLst>
          </p:cNvPr>
          <p:cNvSpPr>
            <a:spLocks noGrp="1"/>
          </p:cNvSpPr>
          <p:nvPr>
            <p:ph type="title"/>
          </p:nvPr>
        </p:nvSpPr>
        <p:spPr/>
        <p:txBody>
          <a:bodyPr/>
          <a:lstStyle/>
          <a:p>
            <a:endParaRPr lang="en-PK"/>
          </a:p>
        </p:txBody>
      </p:sp>
      <p:pic>
        <p:nvPicPr>
          <p:cNvPr id="4" name="Content Placeholder 3" descr="A close-up of a white card&#10;&#10;Description automatically generated">
            <a:extLst>
              <a:ext uri="{FF2B5EF4-FFF2-40B4-BE49-F238E27FC236}">
                <a16:creationId xmlns:a16="http://schemas.microsoft.com/office/drawing/2014/main" id="{B130ACBE-DB59-00C1-4EC3-C43C08DE8E95}"/>
              </a:ext>
            </a:extLst>
          </p:cNvPr>
          <p:cNvPicPr>
            <a:picLocks noGrp="1" noChangeAspect="1"/>
          </p:cNvPicPr>
          <p:nvPr>
            <p:ph idx="1"/>
          </p:nvPr>
        </p:nvPicPr>
        <p:blipFill>
          <a:blip r:embed="rId2"/>
          <a:stretch>
            <a:fillRect/>
          </a:stretch>
        </p:blipFill>
        <p:spPr>
          <a:xfrm>
            <a:off x="1524000" y="24318"/>
            <a:ext cx="9144000" cy="6833682"/>
          </a:xfrm>
          <a:prstGeom prst="rect">
            <a:avLst/>
          </a:prstGeom>
        </p:spPr>
      </p:pic>
    </p:spTree>
    <p:extLst>
      <p:ext uri="{BB962C8B-B14F-4D97-AF65-F5344CB8AC3E}">
        <p14:creationId xmlns:p14="http://schemas.microsoft.com/office/powerpoint/2010/main" val="3187760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47D25-0443-A040-5BD5-3ED78EC0DCFD}"/>
              </a:ext>
            </a:extLst>
          </p:cNvPr>
          <p:cNvSpPr>
            <a:spLocks noGrp="1"/>
          </p:cNvSpPr>
          <p:nvPr>
            <p:ph type="title"/>
          </p:nvPr>
        </p:nvSpPr>
        <p:spPr/>
        <p:txBody>
          <a:bodyPr/>
          <a:lstStyle/>
          <a:p>
            <a:endParaRPr lang="en-PK"/>
          </a:p>
        </p:txBody>
      </p:sp>
      <p:pic>
        <p:nvPicPr>
          <p:cNvPr id="4" name="Content Placeholder 3" descr="A close-up of a text&#10;&#10;Description automatically generated">
            <a:extLst>
              <a:ext uri="{FF2B5EF4-FFF2-40B4-BE49-F238E27FC236}">
                <a16:creationId xmlns:a16="http://schemas.microsoft.com/office/drawing/2014/main" id="{964523A2-6B9E-E58E-AC49-30EA245B92EB}"/>
              </a:ext>
            </a:extLst>
          </p:cNvPr>
          <p:cNvPicPr>
            <a:picLocks noGrp="1" noChangeAspect="1"/>
          </p:cNvPicPr>
          <p:nvPr>
            <p:ph idx="1"/>
          </p:nvPr>
        </p:nvPicPr>
        <p:blipFill>
          <a:blip r:embed="rId2"/>
          <a:stretch>
            <a:fillRect/>
          </a:stretch>
        </p:blipFill>
        <p:spPr>
          <a:xfrm>
            <a:off x="1723292" y="162034"/>
            <a:ext cx="8745416" cy="6533932"/>
          </a:xfrm>
          <a:prstGeom prst="rect">
            <a:avLst/>
          </a:prstGeom>
        </p:spPr>
      </p:pic>
    </p:spTree>
    <p:extLst>
      <p:ext uri="{BB962C8B-B14F-4D97-AF65-F5344CB8AC3E}">
        <p14:creationId xmlns:p14="http://schemas.microsoft.com/office/powerpoint/2010/main" val="1754429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CB8E0-DB36-72F6-A767-4F0EC15C0E74}"/>
              </a:ext>
            </a:extLst>
          </p:cNvPr>
          <p:cNvSpPr>
            <a:spLocks noGrp="1"/>
          </p:cNvSpPr>
          <p:nvPr>
            <p:ph type="title"/>
          </p:nvPr>
        </p:nvSpPr>
        <p:spPr/>
        <p:txBody>
          <a:bodyPr/>
          <a:lstStyle/>
          <a:p>
            <a:endParaRPr lang="en-PK"/>
          </a:p>
        </p:txBody>
      </p:sp>
      <p:pic>
        <p:nvPicPr>
          <p:cNvPr id="4" name="Content Placeholder 3" descr="A white text on a white background&#10;&#10;Description automatically generated">
            <a:extLst>
              <a:ext uri="{FF2B5EF4-FFF2-40B4-BE49-F238E27FC236}">
                <a16:creationId xmlns:a16="http://schemas.microsoft.com/office/drawing/2014/main" id="{50F54276-871E-660F-E015-D5EEC022402A}"/>
              </a:ext>
            </a:extLst>
          </p:cNvPr>
          <p:cNvPicPr>
            <a:picLocks noGrp="1" noChangeAspect="1"/>
          </p:cNvPicPr>
          <p:nvPr>
            <p:ph idx="1"/>
          </p:nvPr>
        </p:nvPicPr>
        <p:blipFill>
          <a:blip r:embed="rId2"/>
          <a:stretch>
            <a:fillRect/>
          </a:stretch>
        </p:blipFill>
        <p:spPr>
          <a:xfrm>
            <a:off x="1523999" y="0"/>
            <a:ext cx="9144002" cy="6793378"/>
          </a:xfrm>
          <a:prstGeom prst="rect">
            <a:avLst/>
          </a:prstGeom>
        </p:spPr>
      </p:pic>
    </p:spTree>
    <p:extLst>
      <p:ext uri="{BB962C8B-B14F-4D97-AF65-F5344CB8AC3E}">
        <p14:creationId xmlns:p14="http://schemas.microsoft.com/office/powerpoint/2010/main" val="2097981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44B9-F0DE-74EF-D1A8-C7C808CE94C1}"/>
              </a:ext>
            </a:extLst>
          </p:cNvPr>
          <p:cNvSpPr>
            <a:spLocks noGrp="1"/>
          </p:cNvSpPr>
          <p:nvPr>
            <p:ph type="title"/>
          </p:nvPr>
        </p:nvSpPr>
        <p:spPr/>
        <p:txBody>
          <a:bodyPr/>
          <a:lstStyle/>
          <a:p>
            <a:endParaRPr lang="en-PK"/>
          </a:p>
        </p:txBody>
      </p:sp>
      <p:pic>
        <p:nvPicPr>
          <p:cNvPr id="4" name="Content Placeholder 3" descr="A white text on a white background&#10;&#10;Description automatically generated">
            <a:extLst>
              <a:ext uri="{FF2B5EF4-FFF2-40B4-BE49-F238E27FC236}">
                <a16:creationId xmlns:a16="http://schemas.microsoft.com/office/drawing/2014/main" id="{97272BA6-EA8D-7A89-6633-8BD2F1B35B17}"/>
              </a:ext>
            </a:extLst>
          </p:cNvPr>
          <p:cNvPicPr>
            <a:picLocks noGrp="1" noChangeAspect="1"/>
          </p:cNvPicPr>
          <p:nvPr>
            <p:ph idx="1"/>
          </p:nvPr>
        </p:nvPicPr>
        <p:blipFill>
          <a:blip r:embed="rId2"/>
          <a:stretch>
            <a:fillRect/>
          </a:stretch>
        </p:blipFill>
        <p:spPr>
          <a:xfrm>
            <a:off x="1547445" y="25620"/>
            <a:ext cx="9097109" cy="6806759"/>
          </a:xfrm>
          <a:prstGeom prst="rect">
            <a:avLst/>
          </a:prstGeom>
        </p:spPr>
      </p:pic>
    </p:spTree>
    <p:extLst>
      <p:ext uri="{BB962C8B-B14F-4D97-AF65-F5344CB8AC3E}">
        <p14:creationId xmlns:p14="http://schemas.microsoft.com/office/powerpoint/2010/main" val="2833969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8A404-0BAD-2A3C-07A5-366E808BEC91}"/>
              </a:ext>
            </a:extLst>
          </p:cNvPr>
          <p:cNvSpPr>
            <a:spLocks noGrp="1"/>
          </p:cNvSpPr>
          <p:nvPr>
            <p:ph type="title"/>
          </p:nvPr>
        </p:nvSpPr>
        <p:spPr/>
        <p:txBody>
          <a:bodyPr/>
          <a:lstStyle/>
          <a:p>
            <a:endParaRPr lang="en-PK"/>
          </a:p>
        </p:txBody>
      </p:sp>
      <p:pic>
        <p:nvPicPr>
          <p:cNvPr id="4" name="Content Placeholder 3" descr="A text on a white background&#10;&#10;Description automatically generated">
            <a:extLst>
              <a:ext uri="{FF2B5EF4-FFF2-40B4-BE49-F238E27FC236}">
                <a16:creationId xmlns:a16="http://schemas.microsoft.com/office/drawing/2014/main" id="{AFB4BF96-D8A3-5592-3145-35002B433B8A}"/>
              </a:ext>
            </a:extLst>
          </p:cNvPr>
          <p:cNvPicPr>
            <a:picLocks noGrp="1" noChangeAspect="1"/>
          </p:cNvPicPr>
          <p:nvPr>
            <p:ph idx="1"/>
          </p:nvPr>
        </p:nvPicPr>
        <p:blipFill>
          <a:blip r:embed="rId2"/>
          <a:stretch>
            <a:fillRect/>
          </a:stretch>
        </p:blipFill>
        <p:spPr>
          <a:xfrm>
            <a:off x="1746738" y="184373"/>
            <a:ext cx="8698524" cy="6489254"/>
          </a:xfrm>
          <a:prstGeom prst="rect">
            <a:avLst/>
          </a:prstGeom>
        </p:spPr>
      </p:pic>
    </p:spTree>
    <p:extLst>
      <p:ext uri="{BB962C8B-B14F-4D97-AF65-F5344CB8AC3E}">
        <p14:creationId xmlns:p14="http://schemas.microsoft.com/office/powerpoint/2010/main" val="3759055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22C2A-EC2F-1BDE-EFF5-4743AD43858E}"/>
              </a:ext>
            </a:extLst>
          </p:cNvPr>
          <p:cNvSpPr>
            <a:spLocks noGrp="1"/>
          </p:cNvSpPr>
          <p:nvPr>
            <p:ph type="title"/>
          </p:nvPr>
        </p:nvSpPr>
        <p:spPr/>
        <p:txBody>
          <a:bodyPr/>
          <a:lstStyle/>
          <a:p>
            <a:endParaRPr lang="en-PK"/>
          </a:p>
        </p:txBody>
      </p:sp>
      <p:pic>
        <p:nvPicPr>
          <p:cNvPr id="4" name="Content Placeholder 3" descr="A close-up of a document&#10;&#10;Description automatically generated">
            <a:extLst>
              <a:ext uri="{FF2B5EF4-FFF2-40B4-BE49-F238E27FC236}">
                <a16:creationId xmlns:a16="http://schemas.microsoft.com/office/drawing/2014/main" id="{2F228910-1F68-49BD-2315-22F916CD1FAA}"/>
              </a:ext>
            </a:extLst>
          </p:cNvPr>
          <p:cNvPicPr>
            <a:picLocks noGrp="1" noChangeAspect="1"/>
          </p:cNvPicPr>
          <p:nvPr>
            <p:ph idx="1"/>
          </p:nvPr>
        </p:nvPicPr>
        <p:blipFill>
          <a:blip r:embed="rId2"/>
          <a:stretch>
            <a:fillRect/>
          </a:stretch>
        </p:blipFill>
        <p:spPr>
          <a:xfrm>
            <a:off x="1460815" y="98"/>
            <a:ext cx="9270370" cy="6924064"/>
          </a:xfrm>
          <a:prstGeom prst="rect">
            <a:avLst/>
          </a:prstGeom>
        </p:spPr>
      </p:pic>
    </p:spTree>
    <p:extLst>
      <p:ext uri="{BB962C8B-B14F-4D97-AF65-F5344CB8AC3E}">
        <p14:creationId xmlns:p14="http://schemas.microsoft.com/office/powerpoint/2010/main" val="2305168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2CE51-87CF-D1D5-365F-BA2A81A080E6}"/>
              </a:ext>
            </a:extLst>
          </p:cNvPr>
          <p:cNvSpPr>
            <a:spLocks noGrp="1"/>
          </p:cNvSpPr>
          <p:nvPr>
            <p:ph type="title"/>
          </p:nvPr>
        </p:nvSpPr>
        <p:spPr/>
        <p:txBody>
          <a:bodyPr/>
          <a:lstStyle/>
          <a:p>
            <a:endParaRPr lang="en-PK"/>
          </a:p>
        </p:txBody>
      </p:sp>
      <p:pic>
        <p:nvPicPr>
          <p:cNvPr id="4" name="Content Placeholder 3" descr="A white text on a white background&#10;&#10;Description automatically generated">
            <a:extLst>
              <a:ext uri="{FF2B5EF4-FFF2-40B4-BE49-F238E27FC236}">
                <a16:creationId xmlns:a16="http://schemas.microsoft.com/office/drawing/2014/main" id="{A8EC8151-07AB-1CC8-2EC2-97E9E378748C}"/>
              </a:ext>
            </a:extLst>
          </p:cNvPr>
          <p:cNvPicPr>
            <a:picLocks noGrp="1" noChangeAspect="1"/>
          </p:cNvPicPr>
          <p:nvPr>
            <p:ph idx="1"/>
          </p:nvPr>
        </p:nvPicPr>
        <p:blipFill>
          <a:blip r:embed="rId2"/>
          <a:stretch>
            <a:fillRect/>
          </a:stretch>
        </p:blipFill>
        <p:spPr>
          <a:xfrm>
            <a:off x="1582614" y="0"/>
            <a:ext cx="9026772" cy="6750108"/>
          </a:xfrm>
          <a:prstGeom prst="rect">
            <a:avLst/>
          </a:prstGeom>
        </p:spPr>
      </p:pic>
    </p:spTree>
    <p:extLst>
      <p:ext uri="{BB962C8B-B14F-4D97-AF65-F5344CB8AC3E}">
        <p14:creationId xmlns:p14="http://schemas.microsoft.com/office/powerpoint/2010/main" val="1543906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632AC-AECB-7739-6F8F-F1037F0C8A41}"/>
              </a:ext>
            </a:extLst>
          </p:cNvPr>
          <p:cNvSpPr>
            <a:spLocks noGrp="1"/>
          </p:cNvSpPr>
          <p:nvPr>
            <p:ph type="title"/>
          </p:nvPr>
        </p:nvSpPr>
        <p:spPr/>
        <p:txBody>
          <a:bodyPr/>
          <a:lstStyle/>
          <a:p>
            <a:endParaRPr lang="en-PK"/>
          </a:p>
        </p:txBody>
      </p:sp>
      <p:pic>
        <p:nvPicPr>
          <p:cNvPr id="4" name="Content Placeholder 3" descr="A white paper with black text&#10;&#10;Description automatically generated">
            <a:extLst>
              <a:ext uri="{FF2B5EF4-FFF2-40B4-BE49-F238E27FC236}">
                <a16:creationId xmlns:a16="http://schemas.microsoft.com/office/drawing/2014/main" id="{EEF4B7EC-049A-F03C-2DEC-209EBA6C78B1}"/>
              </a:ext>
            </a:extLst>
          </p:cNvPr>
          <p:cNvPicPr>
            <a:picLocks noGrp="1" noChangeAspect="1"/>
          </p:cNvPicPr>
          <p:nvPr>
            <p:ph idx="1"/>
          </p:nvPr>
        </p:nvPicPr>
        <p:blipFill>
          <a:blip r:embed="rId2"/>
          <a:stretch>
            <a:fillRect/>
          </a:stretch>
        </p:blipFill>
        <p:spPr>
          <a:xfrm>
            <a:off x="1594338" y="70744"/>
            <a:ext cx="9003324" cy="6716512"/>
          </a:xfrm>
          <a:prstGeom prst="rect">
            <a:avLst/>
          </a:prstGeom>
        </p:spPr>
      </p:pic>
    </p:spTree>
    <p:extLst>
      <p:ext uri="{BB962C8B-B14F-4D97-AF65-F5344CB8AC3E}">
        <p14:creationId xmlns:p14="http://schemas.microsoft.com/office/powerpoint/2010/main" val="3159675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AB40-C08D-5433-A6E2-59A0FE760862}"/>
              </a:ext>
            </a:extLst>
          </p:cNvPr>
          <p:cNvSpPr>
            <a:spLocks noGrp="1"/>
          </p:cNvSpPr>
          <p:nvPr>
            <p:ph type="title"/>
          </p:nvPr>
        </p:nvSpPr>
        <p:spPr/>
        <p:txBody>
          <a:bodyPr/>
          <a:lstStyle/>
          <a:p>
            <a:endParaRPr lang="en-PK"/>
          </a:p>
        </p:txBody>
      </p:sp>
      <p:pic>
        <p:nvPicPr>
          <p:cNvPr id="4" name="Content Placeholder 3" descr="A white text on a white background&#10;&#10;Description automatically generated">
            <a:extLst>
              <a:ext uri="{FF2B5EF4-FFF2-40B4-BE49-F238E27FC236}">
                <a16:creationId xmlns:a16="http://schemas.microsoft.com/office/drawing/2014/main" id="{C639AD01-2378-F38F-BD0F-FDB4084A8DC7}"/>
              </a:ext>
            </a:extLst>
          </p:cNvPr>
          <p:cNvPicPr>
            <a:picLocks noGrp="1" noChangeAspect="1"/>
          </p:cNvPicPr>
          <p:nvPr>
            <p:ph idx="1"/>
          </p:nvPr>
        </p:nvPicPr>
        <p:blipFill>
          <a:blip r:embed="rId2"/>
          <a:stretch>
            <a:fillRect/>
          </a:stretch>
        </p:blipFill>
        <p:spPr>
          <a:xfrm>
            <a:off x="1629507" y="97856"/>
            <a:ext cx="8932986" cy="6662288"/>
          </a:xfrm>
          <a:prstGeom prst="rect">
            <a:avLst/>
          </a:prstGeom>
        </p:spPr>
      </p:pic>
    </p:spTree>
    <p:extLst>
      <p:ext uri="{BB962C8B-B14F-4D97-AF65-F5344CB8AC3E}">
        <p14:creationId xmlns:p14="http://schemas.microsoft.com/office/powerpoint/2010/main" val="93909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C684-C098-09DF-E8A9-F1EB54453B3C}"/>
              </a:ext>
            </a:extLst>
          </p:cNvPr>
          <p:cNvSpPr>
            <a:spLocks noGrp="1"/>
          </p:cNvSpPr>
          <p:nvPr>
            <p:ph type="title"/>
          </p:nvPr>
        </p:nvSpPr>
        <p:spPr/>
        <p:txBody>
          <a:bodyPr/>
          <a:lstStyle/>
          <a:p>
            <a:endParaRPr lang="en-PK"/>
          </a:p>
        </p:txBody>
      </p:sp>
      <p:pic>
        <p:nvPicPr>
          <p:cNvPr id="4" name="Content Placeholder 3" descr="A screenshot of a computer&#10;&#10;Description automatically generated">
            <a:extLst>
              <a:ext uri="{FF2B5EF4-FFF2-40B4-BE49-F238E27FC236}">
                <a16:creationId xmlns:a16="http://schemas.microsoft.com/office/drawing/2014/main" id="{EC54654D-D45B-404F-D37B-D638071A563E}"/>
              </a:ext>
            </a:extLst>
          </p:cNvPr>
          <p:cNvPicPr>
            <a:picLocks noGrp="1" noChangeAspect="1"/>
          </p:cNvPicPr>
          <p:nvPr>
            <p:ph idx="1"/>
          </p:nvPr>
        </p:nvPicPr>
        <p:blipFill>
          <a:blip r:embed="rId2"/>
          <a:stretch>
            <a:fillRect/>
          </a:stretch>
        </p:blipFill>
        <p:spPr>
          <a:xfrm>
            <a:off x="1735014" y="200638"/>
            <a:ext cx="8721972" cy="6456724"/>
          </a:xfrm>
          <a:prstGeom prst="rect">
            <a:avLst/>
          </a:prstGeom>
        </p:spPr>
      </p:pic>
    </p:spTree>
    <p:extLst>
      <p:ext uri="{BB962C8B-B14F-4D97-AF65-F5344CB8AC3E}">
        <p14:creationId xmlns:p14="http://schemas.microsoft.com/office/powerpoint/2010/main" val="1550845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3B30-3A3B-AF70-08D0-632AF54A6827}"/>
              </a:ext>
            </a:extLst>
          </p:cNvPr>
          <p:cNvSpPr>
            <a:spLocks noGrp="1"/>
          </p:cNvSpPr>
          <p:nvPr>
            <p:ph type="title"/>
          </p:nvPr>
        </p:nvSpPr>
        <p:spPr/>
        <p:txBody>
          <a:bodyPr/>
          <a:lstStyle/>
          <a:p>
            <a:endParaRPr lang="en-PK"/>
          </a:p>
        </p:txBody>
      </p:sp>
      <p:pic>
        <p:nvPicPr>
          <p:cNvPr id="4" name="Content Placeholder 3" descr="A screenshot of a computer&#10;&#10;Description automatically generated">
            <a:extLst>
              <a:ext uri="{FF2B5EF4-FFF2-40B4-BE49-F238E27FC236}">
                <a16:creationId xmlns:a16="http://schemas.microsoft.com/office/drawing/2014/main" id="{1818B2A0-4546-2E44-AC43-C7CB7A896AD7}"/>
              </a:ext>
            </a:extLst>
          </p:cNvPr>
          <p:cNvPicPr>
            <a:picLocks noGrp="1" noChangeAspect="1"/>
          </p:cNvPicPr>
          <p:nvPr>
            <p:ph idx="1"/>
          </p:nvPr>
        </p:nvPicPr>
        <p:blipFill>
          <a:blip r:embed="rId2"/>
          <a:stretch>
            <a:fillRect/>
          </a:stretch>
        </p:blipFill>
        <p:spPr>
          <a:xfrm>
            <a:off x="1582615" y="166154"/>
            <a:ext cx="9026770" cy="6691846"/>
          </a:xfrm>
          <a:prstGeom prst="rect">
            <a:avLst/>
          </a:prstGeom>
        </p:spPr>
      </p:pic>
    </p:spTree>
    <p:extLst>
      <p:ext uri="{BB962C8B-B14F-4D97-AF65-F5344CB8AC3E}">
        <p14:creationId xmlns:p14="http://schemas.microsoft.com/office/powerpoint/2010/main" val="2876003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7615A-3C0A-47C7-CF29-84165DE03540}"/>
              </a:ext>
            </a:extLst>
          </p:cNvPr>
          <p:cNvSpPr>
            <a:spLocks noGrp="1"/>
          </p:cNvSpPr>
          <p:nvPr>
            <p:ph type="title"/>
          </p:nvPr>
        </p:nvSpPr>
        <p:spPr/>
        <p:txBody>
          <a:bodyPr/>
          <a:lstStyle/>
          <a:p>
            <a:endParaRPr lang="en-PK"/>
          </a:p>
        </p:txBody>
      </p:sp>
      <p:pic>
        <p:nvPicPr>
          <p:cNvPr id="4" name="Content Placeholder 3" descr="A close-up of a data profile&#10;&#10;Description automatically generated">
            <a:extLst>
              <a:ext uri="{FF2B5EF4-FFF2-40B4-BE49-F238E27FC236}">
                <a16:creationId xmlns:a16="http://schemas.microsoft.com/office/drawing/2014/main" id="{E4E1A814-17C7-603E-F467-6F81544AEACA}"/>
              </a:ext>
            </a:extLst>
          </p:cNvPr>
          <p:cNvPicPr>
            <a:picLocks noGrp="1" noChangeAspect="1"/>
          </p:cNvPicPr>
          <p:nvPr>
            <p:ph idx="1"/>
          </p:nvPr>
        </p:nvPicPr>
        <p:blipFill>
          <a:blip r:embed="rId2"/>
          <a:stretch>
            <a:fillRect/>
          </a:stretch>
        </p:blipFill>
        <p:spPr>
          <a:xfrm>
            <a:off x="1512276" y="-3376"/>
            <a:ext cx="9167448" cy="6861376"/>
          </a:xfrm>
          <a:prstGeom prst="rect">
            <a:avLst/>
          </a:prstGeom>
        </p:spPr>
      </p:pic>
    </p:spTree>
    <p:extLst>
      <p:ext uri="{BB962C8B-B14F-4D97-AF65-F5344CB8AC3E}">
        <p14:creationId xmlns:p14="http://schemas.microsoft.com/office/powerpoint/2010/main" val="2728009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BE115-5893-3E59-C575-E589F68C4866}"/>
              </a:ext>
            </a:extLst>
          </p:cNvPr>
          <p:cNvSpPr>
            <a:spLocks noGrp="1"/>
          </p:cNvSpPr>
          <p:nvPr>
            <p:ph type="title"/>
          </p:nvPr>
        </p:nvSpPr>
        <p:spPr/>
        <p:txBody>
          <a:bodyPr/>
          <a:lstStyle/>
          <a:p>
            <a:endParaRPr lang="en-PK"/>
          </a:p>
        </p:txBody>
      </p:sp>
      <p:pic>
        <p:nvPicPr>
          <p:cNvPr id="4" name="Content Placeholder 3" descr="A close-up of a data profiling&#10;&#10;Description automatically generated">
            <a:extLst>
              <a:ext uri="{FF2B5EF4-FFF2-40B4-BE49-F238E27FC236}">
                <a16:creationId xmlns:a16="http://schemas.microsoft.com/office/drawing/2014/main" id="{54FB1EDC-016C-7825-3A53-0DE85AE1F0A0}"/>
              </a:ext>
            </a:extLst>
          </p:cNvPr>
          <p:cNvPicPr>
            <a:picLocks noGrp="1" noChangeAspect="1"/>
          </p:cNvPicPr>
          <p:nvPr>
            <p:ph idx="1"/>
          </p:nvPr>
        </p:nvPicPr>
        <p:blipFill>
          <a:blip r:embed="rId2"/>
          <a:stretch>
            <a:fillRect/>
          </a:stretch>
        </p:blipFill>
        <p:spPr>
          <a:xfrm>
            <a:off x="1371599" y="189118"/>
            <a:ext cx="8944709" cy="6668882"/>
          </a:xfrm>
          <a:prstGeom prst="rect">
            <a:avLst/>
          </a:prstGeom>
        </p:spPr>
      </p:pic>
    </p:spTree>
    <p:extLst>
      <p:ext uri="{BB962C8B-B14F-4D97-AF65-F5344CB8AC3E}">
        <p14:creationId xmlns:p14="http://schemas.microsoft.com/office/powerpoint/2010/main" val="3285572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8618B-C26D-68CE-7846-C4CF03D7DB2B}"/>
              </a:ext>
            </a:extLst>
          </p:cNvPr>
          <p:cNvSpPr>
            <a:spLocks noGrp="1"/>
          </p:cNvSpPr>
          <p:nvPr>
            <p:ph type="title"/>
          </p:nvPr>
        </p:nvSpPr>
        <p:spPr/>
        <p:txBody>
          <a:bodyPr/>
          <a:lstStyle/>
          <a:p>
            <a:endParaRPr lang="en-PK"/>
          </a:p>
        </p:txBody>
      </p:sp>
      <p:pic>
        <p:nvPicPr>
          <p:cNvPr id="4" name="Content Placeholder 3" descr="A screen shot of a document&#10;&#10;Description automatically generated">
            <a:extLst>
              <a:ext uri="{FF2B5EF4-FFF2-40B4-BE49-F238E27FC236}">
                <a16:creationId xmlns:a16="http://schemas.microsoft.com/office/drawing/2014/main" id="{82977542-7BEF-FB7B-18F3-A2FD2E315798}"/>
              </a:ext>
            </a:extLst>
          </p:cNvPr>
          <p:cNvPicPr>
            <a:picLocks noGrp="1" noChangeAspect="1"/>
          </p:cNvPicPr>
          <p:nvPr>
            <p:ph idx="1"/>
          </p:nvPr>
        </p:nvPicPr>
        <p:blipFill>
          <a:blip r:embed="rId2"/>
          <a:stretch>
            <a:fillRect/>
          </a:stretch>
        </p:blipFill>
        <p:spPr>
          <a:xfrm>
            <a:off x="1453661" y="-17414"/>
            <a:ext cx="9284678" cy="6875414"/>
          </a:xfrm>
          <a:prstGeom prst="rect">
            <a:avLst/>
          </a:prstGeom>
        </p:spPr>
      </p:pic>
    </p:spTree>
    <p:extLst>
      <p:ext uri="{BB962C8B-B14F-4D97-AF65-F5344CB8AC3E}">
        <p14:creationId xmlns:p14="http://schemas.microsoft.com/office/powerpoint/2010/main" val="1260780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34A75-B798-E091-A98C-17A7350A9057}"/>
              </a:ext>
            </a:extLst>
          </p:cNvPr>
          <p:cNvSpPr>
            <a:spLocks noGrp="1"/>
          </p:cNvSpPr>
          <p:nvPr>
            <p:ph type="title"/>
          </p:nvPr>
        </p:nvSpPr>
        <p:spPr/>
        <p:txBody>
          <a:bodyPr/>
          <a:lstStyle/>
          <a:p>
            <a:endParaRPr lang="en-PK"/>
          </a:p>
        </p:txBody>
      </p:sp>
      <p:pic>
        <p:nvPicPr>
          <p:cNvPr id="4" name="Content Placeholder 3" descr="A diagram of data warehouse&#10;&#10;Description automatically generated">
            <a:extLst>
              <a:ext uri="{FF2B5EF4-FFF2-40B4-BE49-F238E27FC236}">
                <a16:creationId xmlns:a16="http://schemas.microsoft.com/office/drawing/2014/main" id="{F20FCBBF-82DE-0485-459E-6196115619F1}"/>
              </a:ext>
            </a:extLst>
          </p:cNvPr>
          <p:cNvPicPr>
            <a:picLocks noGrp="1" noChangeAspect="1"/>
          </p:cNvPicPr>
          <p:nvPr>
            <p:ph idx="1"/>
          </p:nvPr>
        </p:nvPicPr>
        <p:blipFill>
          <a:blip r:embed="rId2"/>
          <a:stretch>
            <a:fillRect/>
          </a:stretch>
        </p:blipFill>
        <p:spPr>
          <a:xfrm>
            <a:off x="1723291" y="138799"/>
            <a:ext cx="8745418" cy="6580402"/>
          </a:xfrm>
          <a:prstGeom prst="rect">
            <a:avLst/>
          </a:prstGeom>
        </p:spPr>
      </p:pic>
    </p:spTree>
    <p:extLst>
      <p:ext uri="{BB962C8B-B14F-4D97-AF65-F5344CB8AC3E}">
        <p14:creationId xmlns:p14="http://schemas.microsoft.com/office/powerpoint/2010/main" val="118813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7C8B0-B2E3-5311-A7EE-8B7E4375ADDB}"/>
              </a:ext>
            </a:extLst>
          </p:cNvPr>
          <p:cNvSpPr>
            <a:spLocks noGrp="1"/>
          </p:cNvSpPr>
          <p:nvPr>
            <p:ph type="title"/>
          </p:nvPr>
        </p:nvSpPr>
        <p:spPr/>
        <p:txBody>
          <a:bodyPr/>
          <a:lstStyle/>
          <a:p>
            <a:r>
              <a:rPr lang="en-PK">
                <a:latin typeface=""/>
              </a:rPr>
              <a:t>Types of Data Extraction</a:t>
            </a:r>
          </a:p>
        </p:txBody>
      </p:sp>
      <p:sp>
        <p:nvSpPr>
          <p:cNvPr id="3" name="Content Placeholder 2">
            <a:extLst>
              <a:ext uri="{FF2B5EF4-FFF2-40B4-BE49-F238E27FC236}">
                <a16:creationId xmlns:a16="http://schemas.microsoft.com/office/drawing/2014/main" id="{FFCAFF82-2393-8126-3CD3-69FC703031EC}"/>
              </a:ext>
            </a:extLst>
          </p:cNvPr>
          <p:cNvSpPr>
            <a:spLocks noGrp="1"/>
          </p:cNvSpPr>
          <p:nvPr>
            <p:ph idx="1"/>
          </p:nvPr>
        </p:nvSpPr>
        <p:spPr/>
        <p:txBody>
          <a:bodyPr/>
          <a:lstStyle/>
          <a:p>
            <a:pPr marL="514350" indent="-514350">
              <a:buFont typeface="+mj-lt"/>
              <a:buAutoNum type="arabicPeriod"/>
            </a:pPr>
            <a:r>
              <a:rPr lang="en-PK" b="1">
                <a:latin typeface="Times" pitchFamily="2" charset="0"/>
              </a:rPr>
              <a:t>Logical Data Extraction</a:t>
            </a:r>
          </a:p>
          <a:p>
            <a:r>
              <a:rPr lang="en-PK">
                <a:latin typeface="Times" pitchFamily="2" charset="0"/>
              </a:rPr>
              <a:t>Full Extraction</a:t>
            </a:r>
          </a:p>
          <a:p>
            <a:r>
              <a:rPr lang="en-PK">
                <a:latin typeface="Times" pitchFamily="2" charset="0"/>
              </a:rPr>
              <a:t>Incremental Extraction</a:t>
            </a:r>
          </a:p>
          <a:p>
            <a:pPr marL="0" indent="0">
              <a:buNone/>
            </a:pPr>
            <a:endParaRPr lang="en-PK">
              <a:latin typeface="Times" pitchFamily="2" charset="0"/>
            </a:endParaRPr>
          </a:p>
          <a:p>
            <a:pPr marL="0" indent="0">
              <a:buNone/>
            </a:pPr>
            <a:r>
              <a:rPr lang="en-PK" b="1">
                <a:latin typeface="Times" pitchFamily="2" charset="0"/>
              </a:rPr>
              <a:t>2. Physical Data Extraction</a:t>
            </a:r>
          </a:p>
          <a:p>
            <a:r>
              <a:rPr lang="en-PK">
                <a:latin typeface="Times" pitchFamily="2" charset="0"/>
              </a:rPr>
              <a:t>Online Data Extraction</a:t>
            </a:r>
          </a:p>
          <a:p>
            <a:r>
              <a:rPr lang="en-PK">
                <a:latin typeface="Times" pitchFamily="2" charset="0"/>
              </a:rPr>
              <a:t>Offline Data Extraction</a:t>
            </a:r>
          </a:p>
        </p:txBody>
      </p:sp>
    </p:spTree>
    <p:extLst>
      <p:ext uri="{BB962C8B-B14F-4D97-AF65-F5344CB8AC3E}">
        <p14:creationId xmlns:p14="http://schemas.microsoft.com/office/powerpoint/2010/main" val="368175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A1085-6FE5-E01B-6E03-B5762BEAC778}"/>
              </a:ext>
            </a:extLst>
          </p:cNvPr>
          <p:cNvSpPr>
            <a:spLocks noGrp="1"/>
          </p:cNvSpPr>
          <p:nvPr>
            <p:ph type="title"/>
          </p:nvPr>
        </p:nvSpPr>
        <p:spPr/>
        <p:txBody>
          <a:bodyPr/>
          <a:lstStyle/>
          <a:p>
            <a:endParaRPr lang="en-PK"/>
          </a:p>
        </p:txBody>
      </p:sp>
      <p:pic>
        <p:nvPicPr>
          <p:cNvPr id="4" name="Content Placeholder 3" descr="A close-up of a data warehouse&#10;&#10;Description automatically generated">
            <a:extLst>
              <a:ext uri="{FF2B5EF4-FFF2-40B4-BE49-F238E27FC236}">
                <a16:creationId xmlns:a16="http://schemas.microsoft.com/office/drawing/2014/main" id="{F9E3A160-9259-25EE-7444-FC23242C8102}"/>
              </a:ext>
            </a:extLst>
          </p:cNvPr>
          <p:cNvPicPr>
            <a:picLocks noGrp="1" noChangeAspect="1"/>
          </p:cNvPicPr>
          <p:nvPr>
            <p:ph idx="1"/>
          </p:nvPr>
        </p:nvPicPr>
        <p:blipFill>
          <a:blip r:embed="rId2"/>
          <a:stretch>
            <a:fillRect/>
          </a:stretch>
        </p:blipFill>
        <p:spPr>
          <a:xfrm>
            <a:off x="1532484" y="22431"/>
            <a:ext cx="9127032" cy="6813138"/>
          </a:xfrm>
          <a:prstGeom prst="rect">
            <a:avLst/>
          </a:prstGeom>
        </p:spPr>
      </p:pic>
    </p:spTree>
    <p:extLst>
      <p:ext uri="{BB962C8B-B14F-4D97-AF65-F5344CB8AC3E}">
        <p14:creationId xmlns:p14="http://schemas.microsoft.com/office/powerpoint/2010/main" val="2198361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AB8FC-174F-6D00-D400-8DCA0050D56F}"/>
              </a:ext>
            </a:extLst>
          </p:cNvPr>
          <p:cNvSpPr>
            <a:spLocks noGrp="1"/>
          </p:cNvSpPr>
          <p:nvPr>
            <p:ph type="title"/>
          </p:nvPr>
        </p:nvSpPr>
        <p:spPr/>
        <p:txBody>
          <a:bodyPr/>
          <a:lstStyle/>
          <a:p>
            <a:r>
              <a:rPr lang="en-GB" b="1" i="0">
                <a:solidFill>
                  <a:srgbClr val="202020"/>
                </a:solidFill>
                <a:effectLst/>
                <a:latin typeface="PT Sans" panose="020B0503020203020204" pitchFamily="34" charset="77"/>
              </a:rPr>
              <a:t>Full Extraction</a:t>
            </a:r>
            <a:endParaRPr lang="en-PK"/>
          </a:p>
        </p:txBody>
      </p:sp>
      <p:sp>
        <p:nvSpPr>
          <p:cNvPr id="3" name="Content Placeholder 2">
            <a:extLst>
              <a:ext uri="{FF2B5EF4-FFF2-40B4-BE49-F238E27FC236}">
                <a16:creationId xmlns:a16="http://schemas.microsoft.com/office/drawing/2014/main" id="{37E4DF46-9F7A-3746-166E-FC827CF7E9CD}"/>
              </a:ext>
            </a:extLst>
          </p:cNvPr>
          <p:cNvSpPr>
            <a:spLocks noGrp="1"/>
          </p:cNvSpPr>
          <p:nvPr>
            <p:ph idx="1"/>
          </p:nvPr>
        </p:nvSpPr>
        <p:spPr/>
        <p:txBody>
          <a:bodyPr>
            <a:normAutofit/>
          </a:bodyPr>
          <a:lstStyle/>
          <a:p>
            <a:pPr algn="l"/>
            <a:r>
              <a:rPr lang="en-GB" b="0" i="0">
                <a:effectLst/>
                <a:latin typeface="Times" pitchFamily="2" charset="0"/>
              </a:rPr>
              <a:t>The first time you replicate any source, you must do a full extraction.</a:t>
            </a:r>
          </a:p>
          <a:p>
            <a:pPr algn="l"/>
            <a:r>
              <a:rPr lang="en-GB" b="0" i="0">
                <a:effectLst/>
                <a:latin typeface="Times" pitchFamily="2" charset="0"/>
              </a:rPr>
              <a:t>Some data sources have no way to identify data that has been changed, so reloading a whole table may be the only way to get data from that source.</a:t>
            </a:r>
          </a:p>
          <a:p>
            <a:pPr algn="l"/>
            <a:r>
              <a:rPr lang="en-GB" b="0" i="0">
                <a:effectLst/>
                <a:latin typeface="Times" pitchFamily="2" charset="0"/>
              </a:rPr>
              <a:t>Full extraction involves high volumes of data, which can put a load on the network, it’s not the best option if you can avoid it.</a:t>
            </a:r>
          </a:p>
          <a:p>
            <a:pPr marL="0" indent="0" algn="l">
              <a:buNone/>
            </a:pPr>
            <a:r>
              <a:rPr lang="en-GB">
                <a:latin typeface="Times" pitchFamily="2" charset="0"/>
              </a:rPr>
              <a:t>Example</a:t>
            </a:r>
          </a:p>
          <a:p>
            <a:pPr algn="l"/>
            <a:r>
              <a:rPr lang="en-GB" b="0" i="0">
                <a:effectLst/>
                <a:latin typeface="Times" pitchFamily="2" charset="0"/>
              </a:rPr>
              <a:t>Exporting full flat file.</a:t>
            </a:r>
          </a:p>
          <a:p>
            <a:endParaRPr lang="en-PK"/>
          </a:p>
        </p:txBody>
      </p:sp>
    </p:spTree>
    <p:extLst>
      <p:ext uri="{BB962C8B-B14F-4D97-AF65-F5344CB8AC3E}">
        <p14:creationId xmlns:p14="http://schemas.microsoft.com/office/powerpoint/2010/main" val="2064333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F01F-CEEF-02E8-F0FC-D3539EC0188A}"/>
              </a:ext>
            </a:extLst>
          </p:cNvPr>
          <p:cNvSpPr>
            <a:spLocks noGrp="1"/>
          </p:cNvSpPr>
          <p:nvPr>
            <p:ph type="title"/>
          </p:nvPr>
        </p:nvSpPr>
        <p:spPr/>
        <p:txBody>
          <a:bodyPr/>
          <a:lstStyle/>
          <a:p>
            <a:r>
              <a:rPr lang="en-GB" b="1" i="0">
                <a:solidFill>
                  <a:srgbClr val="202020"/>
                </a:solidFill>
                <a:effectLst/>
                <a:latin typeface="PT Sans" panose="020B0503020203020204" pitchFamily="34" charset="77"/>
              </a:rPr>
              <a:t>Incremental extraction</a:t>
            </a:r>
            <a:endParaRPr lang="en-PK"/>
          </a:p>
        </p:txBody>
      </p:sp>
      <p:sp>
        <p:nvSpPr>
          <p:cNvPr id="3" name="Content Placeholder 2">
            <a:extLst>
              <a:ext uri="{FF2B5EF4-FFF2-40B4-BE49-F238E27FC236}">
                <a16:creationId xmlns:a16="http://schemas.microsoft.com/office/drawing/2014/main" id="{671CFBE0-A76E-E5DD-4BBB-F31D938EF07C}"/>
              </a:ext>
            </a:extLst>
          </p:cNvPr>
          <p:cNvSpPr>
            <a:spLocks noGrp="1"/>
          </p:cNvSpPr>
          <p:nvPr>
            <p:ph idx="1"/>
          </p:nvPr>
        </p:nvSpPr>
        <p:spPr/>
        <p:txBody>
          <a:bodyPr/>
          <a:lstStyle/>
          <a:p>
            <a:pPr algn="l"/>
            <a:r>
              <a:rPr lang="en-GB" b="0" i="0">
                <a:solidFill>
                  <a:srgbClr val="222222"/>
                </a:solidFill>
                <a:effectLst/>
                <a:latin typeface="Times" pitchFamily="2" charset="0"/>
              </a:rPr>
              <a:t>Incremental extraction is the process of taking only the data that has been altered since the last extraction. </a:t>
            </a:r>
          </a:p>
          <a:p>
            <a:pPr algn="l"/>
            <a:r>
              <a:rPr lang="en-GB">
                <a:solidFill>
                  <a:srgbClr val="222222"/>
                </a:solidFill>
                <a:latin typeface="Times" pitchFamily="2" charset="0"/>
              </a:rPr>
              <a:t>Time to time extract the data</a:t>
            </a:r>
            <a:r>
              <a:rPr lang="en-PK">
                <a:solidFill>
                  <a:srgbClr val="222222"/>
                </a:solidFill>
                <a:latin typeface="Times" pitchFamily="2" charset="0"/>
              </a:rPr>
              <a:t>.</a:t>
            </a:r>
            <a:endParaRPr lang="en-GB" b="0" i="0">
              <a:solidFill>
                <a:srgbClr val="555555"/>
              </a:solidFill>
              <a:effectLst/>
              <a:latin typeface="Times" pitchFamily="2" charset="0"/>
            </a:endParaRPr>
          </a:p>
        </p:txBody>
      </p:sp>
    </p:spTree>
    <p:extLst>
      <p:ext uri="{BB962C8B-B14F-4D97-AF65-F5344CB8AC3E}">
        <p14:creationId xmlns:p14="http://schemas.microsoft.com/office/powerpoint/2010/main" val="3380288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2AF9-B485-57EB-CB1F-ACA36E0E0686}"/>
              </a:ext>
            </a:extLst>
          </p:cNvPr>
          <p:cNvSpPr>
            <a:spLocks noGrp="1"/>
          </p:cNvSpPr>
          <p:nvPr>
            <p:ph type="title"/>
          </p:nvPr>
        </p:nvSpPr>
        <p:spPr/>
        <p:txBody>
          <a:bodyPr/>
          <a:lstStyle/>
          <a:p>
            <a:pPr marL="0" indent="0">
              <a:buNone/>
            </a:pPr>
            <a:r>
              <a:rPr lang="en-PK" b="1">
                <a:latin typeface="Times" pitchFamily="2" charset="0"/>
              </a:rPr>
              <a:t>Physical Data Extraction</a:t>
            </a:r>
          </a:p>
        </p:txBody>
      </p:sp>
      <p:sp>
        <p:nvSpPr>
          <p:cNvPr id="3" name="Content Placeholder 2">
            <a:extLst>
              <a:ext uri="{FF2B5EF4-FFF2-40B4-BE49-F238E27FC236}">
                <a16:creationId xmlns:a16="http://schemas.microsoft.com/office/drawing/2014/main" id="{9E535713-CAA6-67CA-59CE-7D48546680C5}"/>
              </a:ext>
            </a:extLst>
          </p:cNvPr>
          <p:cNvSpPr>
            <a:spLocks noGrp="1"/>
          </p:cNvSpPr>
          <p:nvPr>
            <p:ph idx="1"/>
          </p:nvPr>
        </p:nvSpPr>
        <p:spPr/>
        <p:txBody>
          <a:bodyPr/>
          <a:lstStyle/>
          <a:p>
            <a:r>
              <a:rPr lang="en-GB" b="0" i="0">
                <a:effectLst/>
                <a:latin typeface="Times" pitchFamily="2" charset="0"/>
              </a:rPr>
              <a:t>Online extraction is a more popular option when the data is extracted directly from the source of the targeted data warehouse. </a:t>
            </a:r>
          </a:p>
          <a:p>
            <a:r>
              <a:rPr lang="en-GB" b="0" i="0">
                <a:effectLst/>
                <a:latin typeface="Times" pitchFamily="2" charset="0"/>
              </a:rPr>
              <a:t>On the other hand, offline extraction doesn’t use direct connections because the extraction applies extraction routines outside the source.</a:t>
            </a:r>
          </a:p>
          <a:p>
            <a:pPr marL="457200" lvl="1" indent="0">
              <a:buNone/>
            </a:pPr>
            <a:r>
              <a:rPr lang="en-PK">
                <a:latin typeface="Times" pitchFamily="2" charset="0"/>
              </a:rPr>
              <a:t>Flat File</a:t>
            </a:r>
          </a:p>
          <a:p>
            <a:pPr marL="457200" lvl="1" indent="0">
              <a:buNone/>
            </a:pPr>
            <a:r>
              <a:rPr lang="en-PK">
                <a:latin typeface="Times" pitchFamily="2" charset="0"/>
              </a:rPr>
              <a:t>Dump File</a:t>
            </a:r>
          </a:p>
          <a:p>
            <a:pPr marL="457200" lvl="1" indent="0">
              <a:buNone/>
            </a:pPr>
            <a:r>
              <a:rPr lang="en-PK">
                <a:latin typeface="Times" pitchFamily="2" charset="0"/>
              </a:rPr>
              <a:t>Archive logs </a:t>
            </a:r>
          </a:p>
        </p:txBody>
      </p:sp>
    </p:spTree>
    <p:extLst>
      <p:ext uri="{BB962C8B-B14F-4D97-AF65-F5344CB8AC3E}">
        <p14:creationId xmlns:p14="http://schemas.microsoft.com/office/powerpoint/2010/main" val="1319418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420BE-1AD5-48AF-8CDC-C4D679903CAD}"/>
              </a:ext>
            </a:extLst>
          </p:cNvPr>
          <p:cNvSpPr>
            <a:spLocks noGrp="1"/>
          </p:cNvSpPr>
          <p:nvPr>
            <p:ph type="title"/>
          </p:nvPr>
        </p:nvSpPr>
        <p:spPr/>
        <p:txBody>
          <a:bodyPr/>
          <a:lstStyle/>
          <a:p>
            <a:endParaRPr lang="en-PK"/>
          </a:p>
        </p:txBody>
      </p:sp>
      <p:pic>
        <p:nvPicPr>
          <p:cNvPr id="4" name="Content Placeholder 3" descr="A white paper with blue text&#10;&#10;Description automatically generated">
            <a:extLst>
              <a:ext uri="{FF2B5EF4-FFF2-40B4-BE49-F238E27FC236}">
                <a16:creationId xmlns:a16="http://schemas.microsoft.com/office/drawing/2014/main" id="{2A3715F7-DD91-26D1-6168-ABD9FE4E03FF}"/>
              </a:ext>
            </a:extLst>
          </p:cNvPr>
          <p:cNvPicPr>
            <a:picLocks noGrp="1" noChangeAspect="1"/>
          </p:cNvPicPr>
          <p:nvPr>
            <p:ph idx="1"/>
          </p:nvPr>
        </p:nvPicPr>
        <p:blipFill>
          <a:blip r:embed="rId2"/>
          <a:stretch>
            <a:fillRect/>
          </a:stretch>
        </p:blipFill>
        <p:spPr>
          <a:xfrm>
            <a:off x="1735014" y="181375"/>
            <a:ext cx="8721972" cy="6495250"/>
          </a:xfrm>
          <a:prstGeom prst="rect">
            <a:avLst/>
          </a:prstGeom>
        </p:spPr>
      </p:pic>
    </p:spTree>
    <p:extLst>
      <p:ext uri="{BB962C8B-B14F-4D97-AF65-F5344CB8AC3E}">
        <p14:creationId xmlns:p14="http://schemas.microsoft.com/office/powerpoint/2010/main" val="2155739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29FB9-79F0-43AC-6BFA-68E042647D9F}"/>
              </a:ext>
            </a:extLst>
          </p:cNvPr>
          <p:cNvSpPr>
            <a:spLocks noGrp="1"/>
          </p:cNvSpPr>
          <p:nvPr>
            <p:ph type="title"/>
          </p:nvPr>
        </p:nvSpPr>
        <p:spPr/>
        <p:txBody>
          <a:bodyPr/>
          <a:lstStyle/>
          <a:p>
            <a:endParaRPr lang="en-PK"/>
          </a:p>
        </p:txBody>
      </p:sp>
      <p:pic>
        <p:nvPicPr>
          <p:cNvPr id="4" name="Content Placeholder 3" descr="A screenshot of a document&#10;&#10;Description automatically generated">
            <a:extLst>
              <a:ext uri="{FF2B5EF4-FFF2-40B4-BE49-F238E27FC236}">
                <a16:creationId xmlns:a16="http://schemas.microsoft.com/office/drawing/2014/main" id="{2570A3F8-6629-2BAE-719D-E2347294A3AC}"/>
              </a:ext>
            </a:extLst>
          </p:cNvPr>
          <p:cNvPicPr>
            <a:picLocks noGrp="1" noChangeAspect="1"/>
          </p:cNvPicPr>
          <p:nvPr>
            <p:ph idx="1"/>
          </p:nvPr>
        </p:nvPicPr>
        <p:blipFill>
          <a:blip r:embed="rId2"/>
          <a:stretch>
            <a:fillRect/>
          </a:stretch>
        </p:blipFill>
        <p:spPr>
          <a:xfrm>
            <a:off x="1828800" y="234264"/>
            <a:ext cx="8534400" cy="6389472"/>
          </a:xfrm>
          <a:prstGeom prst="rect">
            <a:avLst/>
          </a:prstGeom>
        </p:spPr>
      </p:pic>
    </p:spTree>
    <p:extLst>
      <p:ext uri="{BB962C8B-B14F-4D97-AF65-F5344CB8AC3E}">
        <p14:creationId xmlns:p14="http://schemas.microsoft.com/office/powerpoint/2010/main" val="2899135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39DF6-61DF-8540-7548-A8AE044817AD}"/>
              </a:ext>
            </a:extLst>
          </p:cNvPr>
          <p:cNvSpPr>
            <a:spLocks noGrp="1"/>
          </p:cNvSpPr>
          <p:nvPr>
            <p:ph type="title"/>
          </p:nvPr>
        </p:nvSpPr>
        <p:spPr/>
        <p:txBody>
          <a:bodyPr/>
          <a:lstStyle/>
          <a:p>
            <a:endParaRPr lang="en-PK"/>
          </a:p>
        </p:txBody>
      </p:sp>
      <p:pic>
        <p:nvPicPr>
          <p:cNvPr id="4" name="Content Placeholder 3" descr="A close-up of a data map&#10;&#10;Description automatically generated">
            <a:extLst>
              <a:ext uri="{FF2B5EF4-FFF2-40B4-BE49-F238E27FC236}">
                <a16:creationId xmlns:a16="http://schemas.microsoft.com/office/drawing/2014/main" id="{EF9B7368-3D3E-5613-7536-563413EFED33}"/>
              </a:ext>
            </a:extLst>
          </p:cNvPr>
          <p:cNvPicPr>
            <a:picLocks noGrp="1" noChangeAspect="1"/>
          </p:cNvPicPr>
          <p:nvPr>
            <p:ph idx="1"/>
          </p:nvPr>
        </p:nvPicPr>
        <p:blipFill>
          <a:blip r:embed="rId2"/>
          <a:stretch>
            <a:fillRect/>
          </a:stretch>
        </p:blipFill>
        <p:spPr>
          <a:xfrm>
            <a:off x="1348154" y="-38277"/>
            <a:ext cx="9249508" cy="6896277"/>
          </a:xfrm>
          <a:prstGeom prst="rect">
            <a:avLst/>
          </a:prstGeom>
        </p:spPr>
      </p:pic>
    </p:spTree>
    <p:extLst>
      <p:ext uri="{BB962C8B-B14F-4D97-AF65-F5344CB8AC3E}">
        <p14:creationId xmlns:p14="http://schemas.microsoft.com/office/powerpoint/2010/main" val="201299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8D9BF-FB54-4953-F0A2-228B1C0C66F5}"/>
              </a:ext>
            </a:extLst>
          </p:cNvPr>
          <p:cNvSpPr>
            <a:spLocks noGrp="1"/>
          </p:cNvSpPr>
          <p:nvPr>
            <p:ph type="title"/>
          </p:nvPr>
        </p:nvSpPr>
        <p:spPr/>
        <p:txBody>
          <a:bodyPr/>
          <a:lstStyle/>
          <a:p>
            <a:endParaRPr lang="en-PK"/>
          </a:p>
        </p:txBody>
      </p:sp>
      <p:pic>
        <p:nvPicPr>
          <p:cNvPr id="4" name="Content Placeholder 3" descr="A close-up of a data chart&#10;&#10;Description automatically generated">
            <a:extLst>
              <a:ext uri="{FF2B5EF4-FFF2-40B4-BE49-F238E27FC236}">
                <a16:creationId xmlns:a16="http://schemas.microsoft.com/office/drawing/2014/main" id="{F7CFA66B-6D59-84F6-D113-D406ABCC0475}"/>
              </a:ext>
            </a:extLst>
          </p:cNvPr>
          <p:cNvPicPr>
            <a:picLocks noGrp="1" noChangeAspect="1"/>
          </p:cNvPicPr>
          <p:nvPr>
            <p:ph idx="1"/>
          </p:nvPr>
        </p:nvPicPr>
        <p:blipFill>
          <a:blip r:embed="rId2"/>
          <a:stretch>
            <a:fillRect/>
          </a:stretch>
        </p:blipFill>
        <p:spPr>
          <a:xfrm>
            <a:off x="1556552" y="0"/>
            <a:ext cx="9181786" cy="6858000"/>
          </a:xfrm>
          <a:prstGeom prst="rect">
            <a:avLst/>
          </a:prstGeom>
        </p:spPr>
      </p:pic>
    </p:spTree>
    <p:extLst>
      <p:ext uri="{BB962C8B-B14F-4D97-AF65-F5344CB8AC3E}">
        <p14:creationId xmlns:p14="http://schemas.microsoft.com/office/powerpoint/2010/main" val="5299478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8D7C6-F4EE-E06F-142F-1B42CECA0EE8}"/>
              </a:ext>
            </a:extLst>
          </p:cNvPr>
          <p:cNvSpPr>
            <a:spLocks noGrp="1"/>
          </p:cNvSpPr>
          <p:nvPr>
            <p:ph type="title"/>
          </p:nvPr>
        </p:nvSpPr>
        <p:spPr/>
        <p:txBody>
          <a:bodyPr/>
          <a:lstStyle/>
          <a:p>
            <a:endParaRPr lang="en-PK"/>
          </a:p>
        </p:txBody>
      </p:sp>
      <p:pic>
        <p:nvPicPr>
          <p:cNvPr id="4" name="Content Placeholder 3" descr="A close-up of a data&#10;&#10;Description automatically generated">
            <a:extLst>
              <a:ext uri="{FF2B5EF4-FFF2-40B4-BE49-F238E27FC236}">
                <a16:creationId xmlns:a16="http://schemas.microsoft.com/office/drawing/2014/main" id="{58FAB612-64DB-C55B-5FC8-4844353C641A}"/>
              </a:ext>
            </a:extLst>
          </p:cNvPr>
          <p:cNvPicPr>
            <a:picLocks noGrp="1" noChangeAspect="1"/>
          </p:cNvPicPr>
          <p:nvPr>
            <p:ph idx="1"/>
          </p:nvPr>
        </p:nvPicPr>
        <p:blipFill>
          <a:blip r:embed="rId2"/>
          <a:stretch>
            <a:fillRect/>
          </a:stretch>
        </p:blipFill>
        <p:spPr>
          <a:xfrm>
            <a:off x="1583923" y="0"/>
            <a:ext cx="9125107" cy="6858000"/>
          </a:xfrm>
          <a:prstGeom prst="rect">
            <a:avLst/>
          </a:prstGeom>
        </p:spPr>
      </p:pic>
    </p:spTree>
    <p:extLst>
      <p:ext uri="{BB962C8B-B14F-4D97-AF65-F5344CB8AC3E}">
        <p14:creationId xmlns:p14="http://schemas.microsoft.com/office/powerpoint/2010/main" val="475060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5F310-BB27-02C3-6158-0FCBB224670D}"/>
              </a:ext>
            </a:extLst>
          </p:cNvPr>
          <p:cNvSpPr>
            <a:spLocks noGrp="1"/>
          </p:cNvSpPr>
          <p:nvPr>
            <p:ph type="title"/>
          </p:nvPr>
        </p:nvSpPr>
        <p:spPr/>
        <p:txBody>
          <a:bodyPr>
            <a:normAutofit/>
          </a:bodyPr>
          <a:lstStyle/>
          <a:p>
            <a:r>
              <a:rPr lang="en-PK" sz="3600" b="1">
                <a:latin typeface=""/>
              </a:rPr>
              <a:t>Using Tools for Logical Data Map</a:t>
            </a:r>
          </a:p>
        </p:txBody>
      </p:sp>
      <p:sp>
        <p:nvSpPr>
          <p:cNvPr id="3" name="Content Placeholder 2">
            <a:extLst>
              <a:ext uri="{FF2B5EF4-FFF2-40B4-BE49-F238E27FC236}">
                <a16:creationId xmlns:a16="http://schemas.microsoft.com/office/drawing/2014/main" id="{C9987796-65E1-CFE0-8EA1-38F63073E73B}"/>
              </a:ext>
            </a:extLst>
          </p:cNvPr>
          <p:cNvSpPr>
            <a:spLocks noGrp="1"/>
          </p:cNvSpPr>
          <p:nvPr>
            <p:ph idx="1"/>
          </p:nvPr>
        </p:nvSpPr>
        <p:spPr/>
        <p:txBody>
          <a:bodyPr/>
          <a:lstStyle/>
          <a:p>
            <a:endParaRPr lang="en-PK"/>
          </a:p>
        </p:txBody>
      </p:sp>
      <p:pic>
        <p:nvPicPr>
          <p:cNvPr id="4" name="Picture 3" descr="A close-up of a document&#10;&#10;Description automatically generated">
            <a:extLst>
              <a:ext uri="{FF2B5EF4-FFF2-40B4-BE49-F238E27FC236}">
                <a16:creationId xmlns:a16="http://schemas.microsoft.com/office/drawing/2014/main" id="{93D5FF4F-5BF9-4635-CCD0-D9BCCFCCB2D0}"/>
              </a:ext>
            </a:extLst>
          </p:cNvPr>
          <p:cNvPicPr>
            <a:picLocks noChangeAspect="1"/>
          </p:cNvPicPr>
          <p:nvPr/>
        </p:nvPicPr>
        <p:blipFill>
          <a:blip r:embed="rId2"/>
          <a:stretch>
            <a:fillRect/>
          </a:stretch>
        </p:blipFill>
        <p:spPr>
          <a:xfrm>
            <a:off x="1855177" y="1411123"/>
            <a:ext cx="8481646" cy="5203787"/>
          </a:xfrm>
          <a:prstGeom prst="rect">
            <a:avLst/>
          </a:prstGeom>
        </p:spPr>
      </p:pic>
    </p:spTree>
    <p:extLst>
      <p:ext uri="{BB962C8B-B14F-4D97-AF65-F5344CB8AC3E}">
        <p14:creationId xmlns:p14="http://schemas.microsoft.com/office/powerpoint/2010/main" val="40232348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18D48AF-A6C3-612F-7200-7E90B98A7A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199" y="-113177"/>
            <a:ext cx="12464142" cy="7210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171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4837E-6254-9695-F35D-36A14CC5BF84}"/>
              </a:ext>
            </a:extLst>
          </p:cNvPr>
          <p:cNvSpPr>
            <a:spLocks noGrp="1"/>
          </p:cNvSpPr>
          <p:nvPr>
            <p:ph type="title"/>
          </p:nvPr>
        </p:nvSpPr>
        <p:spPr/>
        <p:txBody>
          <a:bodyPr/>
          <a:lstStyle/>
          <a:p>
            <a:endParaRPr lang="en-PK"/>
          </a:p>
        </p:txBody>
      </p:sp>
      <p:pic>
        <p:nvPicPr>
          <p:cNvPr id="4" name="Content Placeholder 3" descr="A diagram of data flow&#10;&#10;Description automatically generated">
            <a:extLst>
              <a:ext uri="{FF2B5EF4-FFF2-40B4-BE49-F238E27FC236}">
                <a16:creationId xmlns:a16="http://schemas.microsoft.com/office/drawing/2014/main" id="{2ED8E8AD-013E-71A0-1340-CF039F59A58B}"/>
              </a:ext>
            </a:extLst>
          </p:cNvPr>
          <p:cNvPicPr>
            <a:picLocks noGrp="1" noChangeAspect="1"/>
          </p:cNvPicPr>
          <p:nvPr>
            <p:ph idx="1"/>
          </p:nvPr>
        </p:nvPicPr>
        <p:blipFill>
          <a:blip r:embed="rId2"/>
          <a:stretch>
            <a:fillRect/>
          </a:stretch>
        </p:blipFill>
        <p:spPr>
          <a:xfrm>
            <a:off x="1676399" y="0"/>
            <a:ext cx="8839202" cy="6658710"/>
          </a:xfrm>
          <a:prstGeom prst="rect">
            <a:avLst/>
          </a:prstGeom>
        </p:spPr>
      </p:pic>
    </p:spTree>
    <p:extLst>
      <p:ext uri="{BB962C8B-B14F-4D97-AF65-F5344CB8AC3E}">
        <p14:creationId xmlns:p14="http://schemas.microsoft.com/office/powerpoint/2010/main" val="2198649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BC2C4-F8D9-8E5A-E05C-397DA54EC4F9}"/>
              </a:ext>
            </a:extLst>
          </p:cNvPr>
          <p:cNvSpPr>
            <a:spLocks noGrp="1"/>
          </p:cNvSpPr>
          <p:nvPr>
            <p:ph type="title"/>
          </p:nvPr>
        </p:nvSpPr>
        <p:spPr/>
        <p:txBody>
          <a:bodyPr/>
          <a:lstStyle/>
          <a:p>
            <a:endParaRPr lang="en-PK"/>
          </a:p>
        </p:txBody>
      </p:sp>
      <p:pic>
        <p:nvPicPr>
          <p:cNvPr id="4" name="Content Placeholder 3" descr="A white rectangular object with red text&#10;&#10;Description automatically generated">
            <a:extLst>
              <a:ext uri="{FF2B5EF4-FFF2-40B4-BE49-F238E27FC236}">
                <a16:creationId xmlns:a16="http://schemas.microsoft.com/office/drawing/2014/main" id="{DE113637-AB63-6377-04E1-12DFADE548C3}"/>
              </a:ext>
            </a:extLst>
          </p:cNvPr>
          <p:cNvPicPr>
            <a:picLocks noGrp="1" noChangeAspect="1"/>
          </p:cNvPicPr>
          <p:nvPr>
            <p:ph idx="1"/>
          </p:nvPr>
        </p:nvPicPr>
        <p:blipFill>
          <a:blip r:embed="rId2"/>
          <a:stretch>
            <a:fillRect/>
          </a:stretch>
        </p:blipFill>
        <p:spPr>
          <a:xfrm>
            <a:off x="1523999" y="0"/>
            <a:ext cx="9144002" cy="6841730"/>
          </a:xfrm>
          <a:prstGeom prst="rect">
            <a:avLst/>
          </a:prstGeom>
        </p:spPr>
      </p:pic>
    </p:spTree>
    <p:extLst>
      <p:ext uri="{BB962C8B-B14F-4D97-AF65-F5344CB8AC3E}">
        <p14:creationId xmlns:p14="http://schemas.microsoft.com/office/powerpoint/2010/main" val="3771001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1A0D8-4EC1-A6FE-74F6-A35213984DDC}"/>
              </a:ext>
            </a:extLst>
          </p:cNvPr>
          <p:cNvSpPr>
            <a:spLocks noGrp="1"/>
          </p:cNvSpPr>
          <p:nvPr>
            <p:ph type="title"/>
          </p:nvPr>
        </p:nvSpPr>
        <p:spPr/>
        <p:txBody>
          <a:bodyPr/>
          <a:lstStyle/>
          <a:p>
            <a:endParaRPr lang="en-PK"/>
          </a:p>
        </p:txBody>
      </p:sp>
      <p:pic>
        <p:nvPicPr>
          <p:cNvPr id="4" name="Content Placeholder 3" descr="A white rectangular object with black text&#10;&#10;Description automatically generated">
            <a:extLst>
              <a:ext uri="{FF2B5EF4-FFF2-40B4-BE49-F238E27FC236}">
                <a16:creationId xmlns:a16="http://schemas.microsoft.com/office/drawing/2014/main" id="{8BE93CDB-E0E4-DF51-C0E9-5535FB8E2AC3}"/>
              </a:ext>
            </a:extLst>
          </p:cNvPr>
          <p:cNvPicPr>
            <a:picLocks noGrp="1" noChangeAspect="1"/>
          </p:cNvPicPr>
          <p:nvPr>
            <p:ph idx="1"/>
          </p:nvPr>
        </p:nvPicPr>
        <p:blipFill>
          <a:blip r:embed="rId2"/>
          <a:stretch>
            <a:fillRect/>
          </a:stretch>
        </p:blipFill>
        <p:spPr>
          <a:xfrm>
            <a:off x="1594338" y="105492"/>
            <a:ext cx="9003324" cy="6647016"/>
          </a:xfrm>
          <a:prstGeom prst="rect">
            <a:avLst/>
          </a:prstGeom>
        </p:spPr>
      </p:pic>
    </p:spTree>
    <p:extLst>
      <p:ext uri="{BB962C8B-B14F-4D97-AF65-F5344CB8AC3E}">
        <p14:creationId xmlns:p14="http://schemas.microsoft.com/office/powerpoint/2010/main" val="196753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BAA7-771C-A532-99BB-65546D036513}"/>
              </a:ext>
            </a:extLst>
          </p:cNvPr>
          <p:cNvSpPr>
            <a:spLocks noGrp="1"/>
          </p:cNvSpPr>
          <p:nvPr>
            <p:ph type="title"/>
          </p:nvPr>
        </p:nvSpPr>
        <p:spPr/>
        <p:txBody>
          <a:bodyPr/>
          <a:lstStyle/>
          <a:p>
            <a:endParaRPr lang="en-PK"/>
          </a:p>
        </p:txBody>
      </p:sp>
      <p:pic>
        <p:nvPicPr>
          <p:cNvPr id="4" name="Content Placeholder 3" descr="A white rectangular box with black text&#10;&#10;Description automatically generated">
            <a:extLst>
              <a:ext uri="{FF2B5EF4-FFF2-40B4-BE49-F238E27FC236}">
                <a16:creationId xmlns:a16="http://schemas.microsoft.com/office/drawing/2014/main" id="{990F5C90-BCE1-F766-D9E0-2FE73F58BFD1}"/>
              </a:ext>
            </a:extLst>
          </p:cNvPr>
          <p:cNvPicPr>
            <a:picLocks noGrp="1" noChangeAspect="1"/>
          </p:cNvPicPr>
          <p:nvPr>
            <p:ph idx="1"/>
          </p:nvPr>
        </p:nvPicPr>
        <p:blipFill>
          <a:blip r:embed="rId2"/>
          <a:stretch>
            <a:fillRect/>
          </a:stretch>
        </p:blipFill>
        <p:spPr>
          <a:xfrm>
            <a:off x="1594337" y="90869"/>
            <a:ext cx="9003326" cy="6708516"/>
          </a:xfrm>
          <a:prstGeom prst="rect">
            <a:avLst/>
          </a:prstGeom>
        </p:spPr>
      </p:pic>
    </p:spTree>
    <p:extLst>
      <p:ext uri="{BB962C8B-B14F-4D97-AF65-F5344CB8AC3E}">
        <p14:creationId xmlns:p14="http://schemas.microsoft.com/office/powerpoint/2010/main" val="3748543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31E59-1E9C-42FB-E7FD-FE03E6312A27}"/>
              </a:ext>
            </a:extLst>
          </p:cNvPr>
          <p:cNvSpPr>
            <a:spLocks noGrp="1"/>
          </p:cNvSpPr>
          <p:nvPr>
            <p:ph type="title"/>
          </p:nvPr>
        </p:nvSpPr>
        <p:spPr/>
        <p:txBody>
          <a:bodyPr/>
          <a:lstStyle/>
          <a:p>
            <a:r>
              <a:rPr lang="en-GB" b="0" i="0">
                <a:effectLst/>
                <a:latin typeface=""/>
              </a:rPr>
              <a:t>The Data Transformation Process</a:t>
            </a:r>
            <a:endParaRPr lang="en-PK">
              <a:latin typeface=""/>
            </a:endParaRPr>
          </a:p>
        </p:txBody>
      </p:sp>
      <p:sp>
        <p:nvSpPr>
          <p:cNvPr id="3" name="Content Placeholder 2">
            <a:extLst>
              <a:ext uri="{FF2B5EF4-FFF2-40B4-BE49-F238E27FC236}">
                <a16:creationId xmlns:a16="http://schemas.microsoft.com/office/drawing/2014/main" id="{206D58A0-0225-6D2C-9767-7961678E34C5}"/>
              </a:ext>
            </a:extLst>
          </p:cNvPr>
          <p:cNvSpPr>
            <a:spLocks noGrp="1"/>
          </p:cNvSpPr>
          <p:nvPr>
            <p:ph idx="1"/>
          </p:nvPr>
        </p:nvSpPr>
        <p:spPr/>
        <p:txBody>
          <a:bodyPr>
            <a:normAutofit/>
          </a:bodyPr>
          <a:lstStyle/>
          <a:p>
            <a:pPr algn="l">
              <a:buFont typeface="Arial" panose="020B0604020202020204" pitchFamily="34" charset="0"/>
              <a:buChar char="•"/>
            </a:pPr>
            <a:r>
              <a:rPr lang="en-GB" b="0" i="0">
                <a:effectLst/>
                <a:latin typeface="Times" pitchFamily="2" charset="0"/>
              </a:rPr>
              <a:t>Once the data has been profiled, data mapping and transformation rules are defined to convert the data into a common format that can be easily analysed and interpreted. </a:t>
            </a:r>
          </a:p>
          <a:p>
            <a:pPr algn="l"/>
            <a:r>
              <a:rPr lang="en-GB" b="0" i="0">
                <a:effectLst/>
                <a:latin typeface="Times" pitchFamily="2" charset="0"/>
              </a:rPr>
              <a:t>Data quality checks are performed throughout the transformation process to ensure that the data is accurate, complete, and consistent. The transformed data is then loaded into a target system, such as a business intelligence tool, where it can be analysed and used to make decisions. </a:t>
            </a:r>
          </a:p>
        </p:txBody>
      </p:sp>
    </p:spTree>
    <p:extLst>
      <p:ext uri="{BB962C8B-B14F-4D97-AF65-F5344CB8AC3E}">
        <p14:creationId xmlns:p14="http://schemas.microsoft.com/office/powerpoint/2010/main" val="41106195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84CB6-572E-48CB-DA7A-A9DBCEA7DD60}"/>
              </a:ext>
            </a:extLst>
          </p:cNvPr>
          <p:cNvSpPr>
            <a:spLocks noGrp="1"/>
          </p:cNvSpPr>
          <p:nvPr>
            <p:ph type="title"/>
          </p:nvPr>
        </p:nvSpPr>
        <p:spPr>
          <a:xfrm>
            <a:off x="838200" y="457200"/>
            <a:ext cx="10515600" cy="1233488"/>
          </a:xfrm>
        </p:spPr>
        <p:txBody>
          <a:bodyPr>
            <a:normAutofit fontScale="90000"/>
          </a:bodyPr>
          <a:lstStyle/>
          <a:p>
            <a:r>
              <a:rPr lang="en-GB" b="1" i="0">
                <a:effectLst/>
                <a:latin typeface=""/>
              </a:rPr>
              <a:t>Types of data transformation that can be performed:</a:t>
            </a:r>
            <a:endParaRPr lang="en-PK">
              <a:latin typeface=""/>
            </a:endParaRPr>
          </a:p>
        </p:txBody>
      </p:sp>
      <p:sp>
        <p:nvSpPr>
          <p:cNvPr id="3" name="Content Placeholder 2">
            <a:extLst>
              <a:ext uri="{FF2B5EF4-FFF2-40B4-BE49-F238E27FC236}">
                <a16:creationId xmlns:a16="http://schemas.microsoft.com/office/drawing/2014/main" id="{10711590-8169-EB9C-6551-95BAD9715C66}"/>
              </a:ext>
            </a:extLst>
          </p:cNvPr>
          <p:cNvSpPr>
            <a:spLocks noGrp="1"/>
          </p:cNvSpPr>
          <p:nvPr>
            <p:ph idx="1"/>
          </p:nvPr>
        </p:nvSpPr>
        <p:spPr/>
        <p:txBody>
          <a:bodyPr/>
          <a:lstStyle/>
          <a:p>
            <a:pPr marL="971550" lvl="1" indent="-514350">
              <a:buAutoNum type="arabicPeriod"/>
            </a:pPr>
            <a:endParaRPr lang="en-GB" i="0">
              <a:effectLst/>
              <a:latin typeface="Times" pitchFamily="2" charset="0"/>
            </a:endParaRPr>
          </a:p>
          <a:p>
            <a:pPr marL="971550" lvl="1" indent="-514350">
              <a:buAutoNum type="arabicPeriod"/>
            </a:pPr>
            <a:r>
              <a:rPr lang="en-GB" i="0">
                <a:effectLst/>
                <a:latin typeface="Times" pitchFamily="2" charset="0"/>
              </a:rPr>
              <a:t>Data Cleaning</a:t>
            </a:r>
          </a:p>
          <a:p>
            <a:pPr marL="971550" lvl="1" indent="-514350">
              <a:buAutoNum type="arabicPeriod"/>
            </a:pPr>
            <a:r>
              <a:rPr lang="en-GB">
                <a:latin typeface="Times" pitchFamily="2" charset="0"/>
              </a:rPr>
              <a:t>Data Formatting</a:t>
            </a:r>
          </a:p>
          <a:p>
            <a:pPr marL="971550" lvl="1" indent="-514350">
              <a:buAutoNum type="arabicPeriod"/>
            </a:pPr>
            <a:r>
              <a:rPr lang="en-GB" i="0">
                <a:effectLst/>
                <a:latin typeface="Times" pitchFamily="2" charset="0"/>
              </a:rPr>
              <a:t>Data Enrichment</a:t>
            </a:r>
          </a:p>
          <a:p>
            <a:pPr marL="971550" lvl="1" indent="-514350">
              <a:buFont typeface="Arial" panose="020B0604020202020204" pitchFamily="34" charset="0"/>
              <a:buAutoNum type="arabicPeriod"/>
            </a:pPr>
            <a:r>
              <a:rPr lang="en-GB" i="0">
                <a:effectLst/>
                <a:latin typeface="Times" pitchFamily="2" charset="0"/>
              </a:rPr>
              <a:t>Data Normalization</a:t>
            </a:r>
          </a:p>
          <a:p>
            <a:pPr marL="971550" lvl="1" indent="-514350">
              <a:buFont typeface="Arial" panose="020B0604020202020204" pitchFamily="34" charset="0"/>
              <a:buAutoNum type="arabicPeriod"/>
            </a:pPr>
            <a:r>
              <a:rPr lang="en-GB">
                <a:latin typeface="Times" pitchFamily="2" charset="0"/>
              </a:rPr>
              <a:t>Data Scrubbing</a:t>
            </a:r>
            <a:endParaRPr lang="en-GB" i="0">
              <a:effectLst/>
              <a:latin typeface="Times" pitchFamily="2" charset="0"/>
            </a:endParaRPr>
          </a:p>
          <a:p>
            <a:pPr marL="514350" indent="-514350" algn="l" fontAlgn="auto">
              <a:buAutoNum type="arabicPeriod"/>
            </a:pPr>
            <a:endParaRPr lang="en-GB" b="1" i="0">
              <a:effectLst/>
              <a:latin typeface="Times" pitchFamily="2" charset="0"/>
            </a:endParaRPr>
          </a:p>
        </p:txBody>
      </p:sp>
    </p:spTree>
    <p:extLst>
      <p:ext uri="{BB962C8B-B14F-4D97-AF65-F5344CB8AC3E}">
        <p14:creationId xmlns:p14="http://schemas.microsoft.com/office/powerpoint/2010/main" val="1287004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499A3-867A-EC7B-93DE-97EB6ACB54A2}"/>
              </a:ext>
            </a:extLst>
          </p:cNvPr>
          <p:cNvSpPr>
            <a:spLocks noGrp="1"/>
          </p:cNvSpPr>
          <p:nvPr>
            <p:ph type="title"/>
          </p:nvPr>
        </p:nvSpPr>
        <p:spPr/>
        <p:txBody>
          <a:bodyPr/>
          <a:lstStyle/>
          <a:p>
            <a:r>
              <a:rPr lang="en-GB" b="1" i="0">
                <a:effectLst/>
                <a:latin typeface="Times" pitchFamily="2" charset="0"/>
              </a:rPr>
              <a:t>1. Data Cleaning:</a:t>
            </a:r>
            <a:endParaRPr lang="en-PK"/>
          </a:p>
        </p:txBody>
      </p:sp>
      <p:sp>
        <p:nvSpPr>
          <p:cNvPr id="3" name="Content Placeholder 2">
            <a:extLst>
              <a:ext uri="{FF2B5EF4-FFF2-40B4-BE49-F238E27FC236}">
                <a16:creationId xmlns:a16="http://schemas.microsoft.com/office/drawing/2014/main" id="{F2BB54D4-7C4E-6140-1B93-A86780E2C608}"/>
              </a:ext>
            </a:extLst>
          </p:cNvPr>
          <p:cNvSpPr>
            <a:spLocks noGrp="1"/>
          </p:cNvSpPr>
          <p:nvPr>
            <p:ph idx="1"/>
          </p:nvPr>
        </p:nvSpPr>
        <p:spPr/>
        <p:txBody>
          <a:bodyPr/>
          <a:lstStyle/>
          <a:p>
            <a:pPr marL="0" indent="0" algn="l" fontAlgn="auto">
              <a:buNone/>
            </a:pPr>
            <a:r>
              <a:rPr lang="en-GB" b="0" i="0">
                <a:effectLst/>
                <a:latin typeface="Times" pitchFamily="2" charset="0"/>
              </a:rPr>
              <a:t>This involves identifying and correcting errors or inconsistencies in the data, such as missing or incorrect values, duplicates, or formatting issues.</a:t>
            </a:r>
          </a:p>
          <a:p>
            <a:pPr marL="0" indent="0" algn="l" fontAlgn="auto">
              <a:buNone/>
            </a:pPr>
            <a:r>
              <a:rPr lang="en-GB" b="0" i="0">
                <a:effectLst/>
                <a:latin typeface="Times" pitchFamily="2" charset="0"/>
              </a:rPr>
              <a:t>Data cleaning is an important step in the data transformation process because it helps to ensure that the data is accurate and reliable.</a:t>
            </a:r>
          </a:p>
        </p:txBody>
      </p:sp>
    </p:spTree>
    <p:extLst>
      <p:ext uri="{BB962C8B-B14F-4D97-AF65-F5344CB8AC3E}">
        <p14:creationId xmlns:p14="http://schemas.microsoft.com/office/powerpoint/2010/main" val="165988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19B81-CC5A-C9EB-DE5A-4DBE3A7A24A7}"/>
              </a:ext>
            </a:extLst>
          </p:cNvPr>
          <p:cNvSpPr>
            <a:spLocks noGrp="1"/>
          </p:cNvSpPr>
          <p:nvPr>
            <p:ph type="title"/>
          </p:nvPr>
        </p:nvSpPr>
        <p:spPr/>
        <p:txBody>
          <a:bodyPr/>
          <a:lstStyle/>
          <a:p>
            <a:endParaRPr lang="en-PK"/>
          </a:p>
        </p:txBody>
      </p:sp>
      <p:pic>
        <p:nvPicPr>
          <p:cNvPr id="5" name="Content Placeholder 4" descr="A screenshot of a computer&#10;&#10;Description automatically generated">
            <a:extLst>
              <a:ext uri="{FF2B5EF4-FFF2-40B4-BE49-F238E27FC236}">
                <a16:creationId xmlns:a16="http://schemas.microsoft.com/office/drawing/2014/main" id="{78CE71C0-8271-1B78-F710-E1481E4DA9C2}"/>
              </a:ext>
            </a:extLst>
          </p:cNvPr>
          <p:cNvPicPr>
            <a:picLocks noGrp="1" noChangeAspect="1"/>
          </p:cNvPicPr>
          <p:nvPr>
            <p:ph idx="1"/>
          </p:nvPr>
        </p:nvPicPr>
        <p:blipFill>
          <a:blip r:embed="rId2"/>
          <a:stretch>
            <a:fillRect/>
          </a:stretch>
        </p:blipFill>
        <p:spPr>
          <a:xfrm>
            <a:off x="3645964" y="375153"/>
            <a:ext cx="4900071" cy="6117722"/>
          </a:xfrm>
        </p:spPr>
      </p:pic>
    </p:spTree>
    <p:extLst>
      <p:ext uri="{BB962C8B-B14F-4D97-AF65-F5344CB8AC3E}">
        <p14:creationId xmlns:p14="http://schemas.microsoft.com/office/powerpoint/2010/main" val="2055588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FFB6-5A80-3F53-1607-EB102AF3558A}"/>
              </a:ext>
            </a:extLst>
          </p:cNvPr>
          <p:cNvSpPr>
            <a:spLocks noGrp="1"/>
          </p:cNvSpPr>
          <p:nvPr>
            <p:ph type="title"/>
          </p:nvPr>
        </p:nvSpPr>
        <p:spPr/>
        <p:txBody>
          <a:bodyPr/>
          <a:lstStyle/>
          <a:p>
            <a:r>
              <a:rPr lang="en-GB" b="1" i="0">
                <a:effectLst/>
                <a:latin typeface=""/>
              </a:rPr>
              <a:t>2. Data Formatting:</a:t>
            </a:r>
            <a:endParaRPr lang="en-PK">
              <a:latin typeface=""/>
            </a:endParaRPr>
          </a:p>
        </p:txBody>
      </p:sp>
      <p:sp>
        <p:nvSpPr>
          <p:cNvPr id="3" name="Content Placeholder 2">
            <a:extLst>
              <a:ext uri="{FF2B5EF4-FFF2-40B4-BE49-F238E27FC236}">
                <a16:creationId xmlns:a16="http://schemas.microsoft.com/office/drawing/2014/main" id="{54BF2037-2418-908C-5333-9D35CECE7CE2}"/>
              </a:ext>
            </a:extLst>
          </p:cNvPr>
          <p:cNvSpPr>
            <a:spLocks noGrp="1"/>
          </p:cNvSpPr>
          <p:nvPr>
            <p:ph idx="1"/>
          </p:nvPr>
        </p:nvSpPr>
        <p:spPr/>
        <p:txBody>
          <a:bodyPr/>
          <a:lstStyle/>
          <a:p>
            <a:pPr marL="0" indent="0" algn="l" fontAlgn="auto">
              <a:buNone/>
            </a:pPr>
            <a:r>
              <a:rPr lang="en-GB" b="0" i="0">
                <a:effectLst/>
                <a:latin typeface="Times" pitchFamily="2" charset="0"/>
              </a:rPr>
              <a:t>This involves changing the appearance or structure of the data in order to make it more consistent or suitable for a particular task. </a:t>
            </a:r>
            <a:endParaRPr lang="en-GB">
              <a:latin typeface="Times" pitchFamily="2" charset="0"/>
            </a:endParaRPr>
          </a:p>
          <a:p>
            <a:pPr marL="0" indent="0" algn="l" fontAlgn="auto">
              <a:buNone/>
            </a:pPr>
            <a:r>
              <a:rPr lang="en-GB" b="0" i="0">
                <a:effectLst/>
                <a:latin typeface="Times" pitchFamily="2" charset="0"/>
              </a:rPr>
              <a:t>For example, data might be formatted to conform to a specific date or time format or to use a consistent delimiter or separator.</a:t>
            </a:r>
          </a:p>
          <a:p>
            <a:endParaRPr lang="en-PK"/>
          </a:p>
        </p:txBody>
      </p:sp>
    </p:spTree>
    <p:extLst>
      <p:ext uri="{BB962C8B-B14F-4D97-AF65-F5344CB8AC3E}">
        <p14:creationId xmlns:p14="http://schemas.microsoft.com/office/powerpoint/2010/main" val="2647327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A547-6D48-0792-BA80-49CCD05A57FF}"/>
              </a:ext>
            </a:extLst>
          </p:cNvPr>
          <p:cNvSpPr>
            <a:spLocks noGrp="1"/>
          </p:cNvSpPr>
          <p:nvPr>
            <p:ph type="title"/>
          </p:nvPr>
        </p:nvSpPr>
        <p:spPr/>
        <p:txBody>
          <a:bodyPr/>
          <a:lstStyle/>
          <a:p>
            <a:endParaRPr lang="en-PK"/>
          </a:p>
        </p:txBody>
      </p:sp>
      <p:pic>
        <p:nvPicPr>
          <p:cNvPr id="5" name="Content Placeholder 4" descr="A screenshot of a computer&#10;&#10;Description automatically generated">
            <a:extLst>
              <a:ext uri="{FF2B5EF4-FFF2-40B4-BE49-F238E27FC236}">
                <a16:creationId xmlns:a16="http://schemas.microsoft.com/office/drawing/2014/main" id="{09B2188D-2FD9-2F88-3A69-57AF375A66CE}"/>
              </a:ext>
            </a:extLst>
          </p:cNvPr>
          <p:cNvPicPr>
            <a:picLocks noGrp="1" noChangeAspect="1"/>
          </p:cNvPicPr>
          <p:nvPr>
            <p:ph idx="1"/>
          </p:nvPr>
        </p:nvPicPr>
        <p:blipFill>
          <a:blip r:embed="rId2"/>
          <a:stretch>
            <a:fillRect/>
          </a:stretch>
        </p:blipFill>
        <p:spPr>
          <a:xfrm>
            <a:off x="2559211" y="365125"/>
            <a:ext cx="7073578" cy="6071114"/>
          </a:xfrm>
        </p:spPr>
      </p:pic>
    </p:spTree>
    <p:extLst>
      <p:ext uri="{BB962C8B-B14F-4D97-AF65-F5344CB8AC3E}">
        <p14:creationId xmlns:p14="http://schemas.microsoft.com/office/powerpoint/2010/main" val="864557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0E7FE-8395-8130-B226-D6F6A412496E}"/>
              </a:ext>
            </a:extLst>
          </p:cNvPr>
          <p:cNvSpPr>
            <a:spLocks noGrp="1"/>
          </p:cNvSpPr>
          <p:nvPr>
            <p:ph type="title"/>
          </p:nvPr>
        </p:nvSpPr>
        <p:spPr/>
        <p:txBody>
          <a:bodyPr/>
          <a:lstStyle/>
          <a:p>
            <a:r>
              <a:rPr lang="en-GB" b="1" i="0">
                <a:effectLst/>
                <a:latin typeface=""/>
              </a:rPr>
              <a:t>3. Data Enrichment:</a:t>
            </a:r>
            <a:br>
              <a:rPr lang="en-GB" b="1" i="0">
                <a:effectLst/>
                <a:latin typeface="-apple-system"/>
              </a:rPr>
            </a:br>
            <a:endParaRPr lang="en-PK"/>
          </a:p>
        </p:txBody>
      </p:sp>
      <p:sp>
        <p:nvSpPr>
          <p:cNvPr id="3" name="Content Placeholder 2">
            <a:extLst>
              <a:ext uri="{FF2B5EF4-FFF2-40B4-BE49-F238E27FC236}">
                <a16:creationId xmlns:a16="http://schemas.microsoft.com/office/drawing/2014/main" id="{D0086FB9-9E88-4B61-F8F2-509F767EF76B}"/>
              </a:ext>
            </a:extLst>
          </p:cNvPr>
          <p:cNvSpPr>
            <a:spLocks noGrp="1"/>
          </p:cNvSpPr>
          <p:nvPr>
            <p:ph idx="1"/>
          </p:nvPr>
        </p:nvSpPr>
        <p:spPr/>
        <p:txBody>
          <a:bodyPr/>
          <a:lstStyle/>
          <a:p>
            <a:pPr marL="0" indent="0" algn="l" fontAlgn="auto">
              <a:buNone/>
            </a:pPr>
            <a:r>
              <a:rPr lang="en-GB" b="0" i="0">
                <a:effectLst/>
                <a:latin typeface="Times" pitchFamily="2" charset="0"/>
              </a:rPr>
              <a:t>This involves adding additional information or context to the data, in order to make it more valuable or useful.</a:t>
            </a:r>
          </a:p>
          <a:p>
            <a:pPr marL="0" indent="0" algn="l" fontAlgn="auto">
              <a:buNone/>
            </a:pPr>
            <a:r>
              <a:rPr lang="en-GB" b="0" i="0">
                <a:effectLst/>
                <a:latin typeface="Times" pitchFamily="2" charset="0"/>
              </a:rPr>
              <a:t>This might involve linking the data to external sources of information, such as reference data or metadata, or adding derived variables or features based on the data.</a:t>
            </a:r>
          </a:p>
          <a:p>
            <a:endParaRPr lang="en-PK"/>
          </a:p>
        </p:txBody>
      </p:sp>
    </p:spTree>
    <p:extLst>
      <p:ext uri="{BB962C8B-B14F-4D97-AF65-F5344CB8AC3E}">
        <p14:creationId xmlns:p14="http://schemas.microsoft.com/office/powerpoint/2010/main" val="1362228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26442B-AC4D-9E38-DF26-C77864BB7FDE}"/>
              </a:ext>
            </a:extLst>
          </p:cNvPr>
          <p:cNvSpPr txBox="1"/>
          <p:nvPr/>
        </p:nvSpPr>
        <p:spPr>
          <a:xfrm>
            <a:off x="8274205" y="1734229"/>
            <a:ext cx="3612995" cy="4247317"/>
          </a:xfrm>
          <a:prstGeom prst="rect">
            <a:avLst/>
          </a:prstGeom>
          <a:noFill/>
        </p:spPr>
        <p:txBody>
          <a:bodyPr wrap="square">
            <a:spAutoFit/>
          </a:bodyPr>
          <a:lstStyle/>
          <a:p>
            <a:r>
              <a:rPr lang="en-US"/>
              <a:t>Back Room" focuses on the vital processes of data management that ensure </a:t>
            </a:r>
            <a:r>
              <a:rPr lang="en-US" b="1"/>
              <a:t>high-quality data </a:t>
            </a:r>
            <a:r>
              <a:rPr lang="en-US"/>
              <a:t>is prepared and ready for analysis, while the </a:t>
            </a:r>
            <a:r>
              <a:rPr lang="en-US" b="1"/>
              <a:t>staging area </a:t>
            </a:r>
            <a:r>
              <a:rPr lang="en-US"/>
              <a:t>serves as an essential step in the ETL pipeline that facilitates transformation and ensures data integrity before reaching the end users </a:t>
            </a:r>
          </a:p>
          <a:p>
            <a:endParaRPr lang="en-US" b="1"/>
          </a:p>
          <a:p>
            <a:r>
              <a:rPr lang="en-US" b="1"/>
              <a:t>staging area</a:t>
            </a:r>
            <a:r>
              <a:rPr lang="en-US"/>
              <a:t> serves as an intermediate space where data is temporarily held during the ETL process before it moves to the final destination i.e. Datawarehouse.</a:t>
            </a:r>
          </a:p>
        </p:txBody>
      </p:sp>
      <p:pic>
        <p:nvPicPr>
          <p:cNvPr id="7" name="Picture 6">
            <a:extLst>
              <a:ext uri="{FF2B5EF4-FFF2-40B4-BE49-F238E27FC236}">
                <a16:creationId xmlns:a16="http://schemas.microsoft.com/office/drawing/2014/main" id="{8119A4EA-7176-2714-145C-EC6E93DF8EAD}"/>
              </a:ext>
            </a:extLst>
          </p:cNvPr>
          <p:cNvPicPr>
            <a:picLocks noChangeAspect="1"/>
          </p:cNvPicPr>
          <p:nvPr/>
        </p:nvPicPr>
        <p:blipFill>
          <a:blip r:embed="rId2"/>
          <a:stretch>
            <a:fillRect/>
          </a:stretch>
        </p:blipFill>
        <p:spPr>
          <a:xfrm>
            <a:off x="1199485" y="-1"/>
            <a:ext cx="7074720" cy="6590371"/>
          </a:xfrm>
          <a:prstGeom prst="rect">
            <a:avLst/>
          </a:prstGeom>
        </p:spPr>
      </p:pic>
    </p:spTree>
    <p:extLst>
      <p:ext uri="{BB962C8B-B14F-4D97-AF65-F5344CB8AC3E}">
        <p14:creationId xmlns:p14="http://schemas.microsoft.com/office/powerpoint/2010/main" val="31568086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769E4-814F-7CC9-7091-E19F1B098C55}"/>
              </a:ext>
            </a:extLst>
          </p:cNvPr>
          <p:cNvSpPr>
            <a:spLocks noGrp="1"/>
          </p:cNvSpPr>
          <p:nvPr>
            <p:ph type="title"/>
          </p:nvPr>
        </p:nvSpPr>
        <p:spPr/>
        <p:txBody>
          <a:bodyPr/>
          <a:lstStyle/>
          <a:p>
            <a:endParaRPr lang="en-PK"/>
          </a:p>
        </p:txBody>
      </p:sp>
      <p:pic>
        <p:nvPicPr>
          <p:cNvPr id="5" name="Content Placeholder 4" descr="A screenshot of a computer&#10;&#10;Description automatically generated">
            <a:extLst>
              <a:ext uri="{FF2B5EF4-FFF2-40B4-BE49-F238E27FC236}">
                <a16:creationId xmlns:a16="http://schemas.microsoft.com/office/drawing/2014/main" id="{D67039A3-6D13-2904-F36C-61F753744044}"/>
              </a:ext>
            </a:extLst>
          </p:cNvPr>
          <p:cNvPicPr>
            <a:picLocks noGrp="1" noChangeAspect="1"/>
          </p:cNvPicPr>
          <p:nvPr>
            <p:ph idx="1"/>
          </p:nvPr>
        </p:nvPicPr>
        <p:blipFill>
          <a:blip r:embed="rId2"/>
          <a:stretch>
            <a:fillRect/>
          </a:stretch>
        </p:blipFill>
        <p:spPr>
          <a:xfrm>
            <a:off x="3508273" y="395967"/>
            <a:ext cx="5502010" cy="6066066"/>
          </a:xfrm>
        </p:spPr>
      </p:pic>
    </p:spTree>
    <p:extLst>
      <p:ext uri="{BB962C8B-B14F-4D97-AF65-F5344CB8AC3E}">
        <p14:creationId xmlns:p14="http://schemas.microsoft.com/office/powerpoint/2010/main" val="825379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16FE4-F23D-C027-6DEA-09731F04786E}"/>
              </a:ext>
            </a:extLst>
          </p:cNvPr>
          <p:cNvSpPr>
            <a:spLocks noGrp="1"/>
          </p:cNvSpPr>
          <p:nvPr>
            <p:ph type="title"/>
          </p:nvPr>
        </p:nvSpPr>
        <p:spPr/>
        <p:txBody>
          <a:bodyPr/>
          <a:lstStyle/>
          <a:p>
            <a:r>
              <a:rPr lang="en-GB" b="1" i="0">
                <a:effectLst/>
                <a:latin typeface=""/>
              </a:rPr>
              <a:t>4. Data Normalization:</a:t>
            </a:r>
            <a:endParaRPr lang="en-PK">
              <a:latin typeface=""/>
            </a:endParaRPr>
          </a:p>
        </p:txBody>
      </p:sp>
      <p:sp>
        <p:nvSpPr>
          <p:cNvPr id="3" name="Content Placeholder 2">
            <a:extLst>
              <a:ext uri="{FF2B5EF4-FFF2-40B4-BE49-F238E27FC236}">
                <a16:creationId xmlns:a16="http://schemas.microsoft.com/office/drawing/2014/main" id="{E0B884EE-2779-168C-44F0-2C68BDD0BD5A}"/>
              </a:ext>
            </a:extLst>
          </p:cNvPr>
          <p:cNvSpPr>
            <a:spLocks noGrp="1"/>
          </p:cNvSpPr>
          <p:nvPr>
            <p:ph idx="1"/>
          </p:nvPr>
        </p:nvSpPr>
        <p:spPr/>
        <p:txBody>
          <a:bodyPr/>
          <a:lstStyle/>
          <a:p>
            <a:pPr marL="0" indent="0" algn="l" fontAlgn="auto">
              <a:buNone/>
            </a:pPr>
            <a:r>
              <a:rPr lang="en-GB" b="0" i="0">
                <a:effectLst/>
                <a:latin typeface="Times" pitchFamily="2" charset="0"/>
              </a:rPr>
              <a:t>Data normalization is the process of organizing a database in a way that minimizes redundancy and dependency and maximizes data integrity. This is an important step in the data transformation process, as it helps to ensure that the data is stored in a consistent and efficient manner, and is less prone to errors or inconsistencies.</a:t>
            </a:r>
          </a:p>
          <a:p>
            <a:endParaRPr lang="en-PK"/>
          </a:p>
        </p:txBody>
      </p:sp>
    </p:spTree>
    <p:extLst>
      <p:ext uri="{BB962C8B-B14F-4D97-AF65-F5344CB8AC3E}">
        <p14:creationId xmlns:p14="http://schemas.microsoft.com/office/powerpoint/2010/main" val="2334868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F12F-3D07-25A8-8FD8-9EB6A7C60769}"/>
              </a:ext>
            </a:extLst>
          </p:cNvPr>
          <p:cNvSpPr>
            <a:spLocks noGrp="1"/>
          </p:cNvSpPr>
          <p:nvPr>
            <p:ph type="title"/>
          </p:nvPr>
        </p:nvSpPr>
        <p:spPr/>
        <p:txBody>
          <a:bodyPr/>
          <a:lstStyle/>
          <a:p>
            <a:endParaRPr lang="en-PK"/>
          </a:p>
        </p:txBody>
      </p:sp>
      <p:pic>
        <p:nvPicPr>
          <p:cNvPr id="4" name="Content Placeholder 3" descr="A computer screen with a black background&#10;&#10;Description automatically generated">
            <a:extLst>
              <a:ext uri="{FF2B5EF4-FFF2-40B4-BE49-F238E27FC236}">
                <a16:creationId xmlns:a16="http://schemas.microsoft.com/office/drawing/2014/main" id="{110FB3CC-81A0-4D01-FE79-8F0FCE6A8ECF}"/>
              </a:ext>
            </a:extLst>
          </p:cNvPr>
          <p:cNvPicPr>
            <a:picLocks noGrp="1" noChangeAspect="1"/>
          </p:cNvPicPr>
          <p:nvPr>
            <p:ph idx="1"/>
          </p:nvPr>
        </p:nvPicPr>
        <p:blipFill>
          <a:blip r:embed="rId2"/>
          <a:stretch>
            <a:fillRect/>
          </a:stretch>
        </p:blipFill>
        <p:spPr>
          <a:xfrm>
            <a:off x="1016488" y="1395047"/>
            <a:ext cx="9704070" cy="3636902"/>
          </a:xfrm>
          <a:prstGeom prst="rect">
            <a:avLst/>
          </a:prstGeom>
        </p:spPr>
      </p:pic>
    </p:spTree>
    <p:extLst>
      <p:ext uri="{BB962C8B-B14F-4D97-AF65-F5344CB8AC3E}">
        <p14:creationId xmlns:p14="http://schemas.microsoft.com/office/powerpoint/2010/main" val="127871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D127F-2B5C-30AA-C5C3-CC0A2581644D}"/>
              </a:ext>
            </a:extLst>
          </p:cNvPr>
          <p:cNvSpPr>
            <a:spLocks noGrp="1"/>
          </p:cNvSpPr>
          <p:nvPr>
            <p:ph type="title"/>
          </p:nvPr>
        </p:nvSpPr>
        <p:spPr/>
        <p:txBody>
          <a:bodyPr/>
          <a:lstStyle/>
          <a:p>
            <a:endParaRPr lang="en-PK"/>
          </a:p>
        </p:txBody>
      </p:sp>
      <p:pic>
        <p:nvPicPr>
          <p:cNvPr id="15" name="Picture 14" descr="A screenshot of a computer screen&#10;&#10;Description automatically generated">
            <a:extLst>
              <a:ext uri="{FF2B5EF4-FFF2-40B4-BE49-F238E27FC236}">
                <a16:creationId xmlns:a16="http://schemas.microsoft.com/office/drawing/2014/main" id="{340A148E-A5C4-4A8C-34AA-7FE65B91F8D6}"/>
              </a:ext>
            </a:extLst>
          </p:cNvPr>
          <p:cNvPicPr>
            <a:picLocks noChangeAspect="1"/>
          </p:cNvPicPr>
          <p:nvPr/>
        </p:nvPicPr>
        <p:blipFill>
          <a:blip r:embed="rId2"/>
          <a:stretch>
            <a:fillRect/>
          </a:stretch>
        </p:blipFill>
        <p:spPr>
          <a:xfrm>
            <a:off x="2047649" y="556189"/>
            <a:ext cx="6094866" cy="6635543"/>
          </a:xfrm>
          <a:prstGeom prst="rect">
            <a:avLst/>
          </a:prstGeom>
        </p:spPr>
      </p:pic>
    </p:spTree>
    <p:extLst>
      <p:ext uri="{BB962C8B-B14F-4D97-AF65-F5344CB8AC3E}">
        <p14:creationId xmlns:p14="http://schemas.microsoft.com/office/powerpoint/2010/main" val="521118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3D176-A94A-F074-6E63-70D8EFDBA77F}"/>
              </a:ext>
            </a:extLst>
          </p:cNvPr>
          <p:cNvSpPr>
            <a:spLocks noGrp="1"/>
          </p:cNvSpPr>
          <p:nvPr>
            <p:ph type="title"/>
          </p:nvPr>
        </p:nvSpPr>
        <p:spPr/>
        <p:txBody>
          <a:bodyPr/>
          <a:lstStyle/>
          <a:p>
            <a:endParaRPr lang="en-PK"/>
          </a:p>
        </p:txBody>
      </p:sp>
      <p:pic>
        <p:nvPicPr>
          <p:cNvPr id="4" name="Content Placeholder 3">
            <a:extLst>
              <a:ext uri="{FF2B5EF4-FFF2-40B4-BE49-F238E27FC236}">
                <a16:creationId xmlns:a16="http://schemas.microsoft.com/office/drawing/2014/main" id="{3F990A75-2155-AF37-4868-1AE677116C33}"/>
              </a:ext>
            </a:extLst>
          </p:cNvPr>
          <p:cNvPicPr>
            <a:picLocks noGrp="1" noChangeAspect="1"/>
          </p:cNvPicPr>
          <p:nvPr>
            <p:ph idx="1"/>
          </p:nvPr>
        </p:nvPicPr>
        <p:blipFill>
          <a:blip r:embed="rId2"/>
          <a:stretch>
            <a:fillRect/>
          </a:stretch>
        </p:blipFill>
        <p:spPr>
          <a:xfrm>
            <a:off x="3348822" y="365125"/>
            <a:ext cx="5695166" cy="6226715"/>
          </a:xfrm>
          <a:prstGeom prst="rect">
            <a:avLst/>
          </a:prstGeom>
        </p:spPr>
      </p:pic>
    </p:spTree>
    <p:extLst>
      <p:ext uri="{BB962C8B-B14F-4D97-AF65-F5344CB8AC3E}">
        <p14:creationId xmlns:p14="http://schemas.microsoft.com/office/powerpoint/2010/main" val="3073790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287F8-5AEB-184B-BE41-56A75C9741C4}"/>
              </a:ext>
            </a:extLst>
          </p:cNvPr>
          <p:cNvSpPr>
            <a:spLocks noGrp="1"/>
          </p:cNvSpPr>
          <p:nvPr>
            <p:ph type="title"/>
          </p:nvPr>
        </p:nvSpPr>
        <p:spPr/>
        <p:txBody>
          <a:bodyPr/>
          <a:lstStyle/>
          <a:p>
            <a:endParaRPr lang="en-PK"/>
          </a:p>
        </p:txBody>
      </p:sp>
      <p:pic>
        <p:nvPicPr>
          <p:cNvPr id="4" name="Content Placeholder 3" descr="A diagram of a flowchart&#10;&#10;Description automatically generated">
            <a:extLst>
              <a:ext uri="{FF2B5EF4-FFF2-40B4-BE49-F238E27FC236}">
                <a16:creationId xmlns:a16="http://schemas.microsoft.com/office/drawing/2014/main" id="{05180FF8-C2C2-89F4-D2E9-3734F11E24CA}"/>
              </a:ext>
            </a:extLst>
          </p:cNvPr>
          <p:cNvPicPr>
            <a:picLocks noGrp="1" noChangeAspect="1"/>
          </p:cNvPicPr>
          <p:nvPr>
            <p:ph idx="1"/>
          </p:nvPr>
        </p:nvPicPr>
        <p:blipFill>
          <a:blip r:embed="rId2"/>
          <a:stretch>
            <a:fillRect/>
          </a:stretch>
        </p:blipFill>
        <p:spPr>
          <a:xfrm>
            <a:off x="1570892" y="0"/>
            <a:ext cx="9050216" cy="6779638"/>
          </a:xfrm>
          <a:prstGeom prst="rect">
            <a:avLst/>
          </a:prstGeom>
        </p:spPr>
      </p:pic>
    </p:spTree>
    <p:extLst>
      <p:ext uri="{BB962C8B-B14F-4D97-AF65-F5344CB8AC3E}">
        <p14:creationId xmlns:p14="http://schemas.microsoft.com/office/powerpoint/2010/main" val="2264068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7A0D-C72D-20F2-ECBA-5C0010001394}"/>
              </a:ext>
            </a:extLst>
          </p:cNvPr>
          <p:cNvSpPr>
            <a:spLocks noGrp="1"/>
          </p:cNvSpPr>
          <p:nvPr>
            <p:ph type="title"/>
          </p:nvPr>
        </p:nvSpPr>
        <p:spPr/>
        <p:txBody>
          <a:bodyPr/>
          <a:lstStyle/>
          <a:p>
            <a:endParaRPr lang="en-PK"/>
          </a:p>
        </p:txBody>
      </p:sp>
      <p:pic>
        <p:nvPicPr>
          <p:cNvPr id="4" name="Content Placeholder 3" descr="A white rectangular object with a red text&#10;&#10;Description automatically generated">
            <a:extLst>
              <a:ext uri="{FF2B5EF4-FFF2-40B4-BE49-F238E27FC236}">
                <a16:creationId xmlns:a16="http://schemas.microsoft.com/office/drawing/2014/main" id="{CD3809BB-EE44-E1B6-6910-9A96D899BA5A}"/>
              </a:ext>
            </a:extLst>
          </p:cNvPr>
          <p:cNvPicPr>
            <a:picLocks noGrp="1" noChangeAspect="1"/>
          </p:cNvPicPr>
          <p:nvPr>
            <p:ph idx="1"/>
          </p:nvPr>
        </p:nvPicPr>
        <p:blipFill>
          <a:blip r:embed="rId2"/>
          <a:stretch>
            <a:fillRect/>
          </a:stretch>
        </p:blipFill>
        <p:spPr>
          <a:xfrm>
            <a:off x="1699846" y="308708"/>
            <a:ext cx="8792308" cy="6549292"/>
          </a:xfrm>
          <a:prstGeom prst="rect">
            <a:avLst/>
          </a:prstGeom>
        </p:spPr>
      </p:pic>
    </p:spTree>
    <p:extLst>
      <p:ext uri="{BB962C8B-B14F-4D97-AF65-F5344CB8AC3E}">
        <p14:creationId xmlns:p14="http://schemas.microsoft.com/office/powerpoint/2010/main" val="1514683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7051-28AD-82A2-C87D-868912454459}"/>
              </a:ext>
            </a:extLst>
          </p:cNvPr>
          <p:cNvSpPr>
            <a:spLocks noGrp="1"/>
          </p:cNvSpPr>
          <p:nvPr>
            <p:ph type="title"/>
          </p:nvPr>
        </p:nvSpPr>
        <p:spPr/>
        <p:txBody>
          <a:bodyPr>
            <a:normAutofit/>
          </a:bodyPr>
          <a:lstStyle/>
          <a:p>
            <a:r>
              <a:rPr lang="en-GB" sz="4000">
                <a:latin typeface=""/>
              </a:rPr>
              <a:t>T</a:t>
            </a:r>
            <a:r>
              <a:rPr lang="en-GB" sz="4000" b="0" i="0">
                <a:effectLst/>
                <a:latin typeface=""/>
              </a:rPr>
              <a:t>wo primary methods to load data into a warehouse</a:t>
            </a:r>
            <a:endParaRPr lang="en-PK" sz="4000">
              <a:latin typeface=""/>
            </a:endParaRPr>
          </a:p>
        </p:txBody>
      </p:sp>
      <p:sp>
        <p:nvSpPr>
          <p:cNvPr id="3" name="Content Placeholder 2">
            <a:extLst>
              <a:ext uri="{FF2B5EF4-FFF2-40B4-BE49-F238E27FC236}">
                <a16:creationId xmlns:a16="http://schemas.microsoft.com/office/drawing/2014/main" id="{9AF16C02-7C6A-728C-D3FC-25874E28F29D}"/>
              </a:ext>
            </a:extLst>
          </p:cNvPr>
          <p:cNvSpPr>
            <a:spLocks noGrp="1"/>
          </p:cNvSpPr>
          <p:nvPr>
            <p:ph idx="1"/>
          </p:nvPr>
        </p:nvSpPr>
        <p:spPr/>
        <p:txBody>
          <a:bodyPr>
            <a:normAutofit/>
          </a:bodyPr>
          <a:lstStyle/>
          <a:p>
            <a:pPr marL="514350" indent="-514350" algn="l">
              <a:buAutoNum type="arabicPeriod"/>
            </a:pPr>
            <a:r>
              <a:rPr lang="en-GB" b="1" i="0">
                <a:effectLst/>
                <a:latin typeface="Times" pitchFamily="2" charset="0"/>
              </a:rPr>
              <a:t>Full load</a:t>
            </a:r>
            <a:r>
              <a:rPr lang="en-GB" b="0" i="0">
                <a:effectLst/>
                <a:latin typeface="Times" pitchFamily="2" charset="0"/>
              </a:rPr>
              <a:t>:</a:t>
            </a:r>
          </a:p>
          <a:p>
            <a:pPr marL="0" indent="0" algn="l">
              <a:buNone/>
            </a:pPr>
            <a:r>
              <a:rPr lang="en-GB" b="0" i="0">
                <a:effectLst/>
                <a:latin typeface="Times" pitchFamily="2" charset="0"/>
              </a:rPr>
              <a:t>With a full load, the entire dataset is dumped, or loaded, and is then completely replaced with the new, updated dataset.</a:t>
            </a:r>
          </a:p>
          <a:p>
            <a:pPr marL="0" indent="0" algn="l">
              <a:buNone/>
            </a:pPr>
            <a:r>
              <a:rPr lang="en-GB" b="0" i="0">
                <a:effectLst/>
                <a:latin typeface="Times" pitchFamily="2" charset="0"/>
              </a:rPr>
              <a:t>No additional information, such as timestamps, is required.</a:t>
            </a:r>
          </a:p>
          <a:p>
            <a:pPr algn="l"/>
            <a:r>
              <a:rPr lang="en-GB" sz="1900" b="0" i="0">
                <a:effectLst/>
                <a:latin typeface="Times" pitchFamily="2" charset="0"/>
              </a:rPr>
              <a:t>For example, take a store that uploads all of its sales through the ETL process in data warehouse at the end of each day. Let’s say 5 sales were made on a Monday, so that on Monday night a table of 5 records would be uploaded. Then, on Tuesday, another 3 sales were made which need to be added. So on Tuesday night, assuming a full load, Monday’s 5 records as well as Tuesday’s 3 records are uploaded – an inefficient system, although relatively easy to set up and maintain. </a:t>
            </a:r>
            <a:endParaRPr lang="en-PK">
              <a:latin typeface="Times" pitchFamily="2" charset="0"/>
            </a:endParaRPr>
          </a:p>
        </p:txBody>
      </p:sp>
    </p:spTree>
    <p:extLst>
      <p:ext uri="{BB962C8B-B14F-4D97-AF65-F5344CB8AC3E}">
        <p14:creationId xmlns:p14="http://schemas.microsoft.com/office/powerpoint/2010/main" val="26879328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47841-36F8-EDF2-969B-604709D6AA56}"/>
              </a:ext>
            </a:extLst>
          </p:cNvPr>
          <p:cNvSpPr>
            <a:spLocks noGrp="1"/>
          </p:cNvSpPr>
          <p:nvPr>
            <p:ph type="title"/>
          </p:nvPr>
        </p:nvSpPr>
        <p:spPr/>
        <p:txBody>
          <a:bodyPr/>
          <a:lstStyle/>
          <a:p>
            <a:r>
              <a:rPr lang="en-GB" b="1" i="0">
                <a:effectLst/>
                <a:latin typeface=""/>
              </a:rPr>
              <a:t>Incremental load</a:t>
            </a:r>
            <a:r>
              <a:rPr lang="en-GB" b="0" i="0">
                <a:effectLst/>
                <a:latin typeface=""/>
              </a:rPr>
              <a:t>:</a:t>
            </a:r>
            <a:endParaRPr lang="en-PK">
              <a:latin typeface=""/>
            </a:endParaRPr>
          </a:p>
        </p:txBody>
      </p:sp>
      <p:sp>
        <p:nvSpPr>
          <p:cNvPr id="3" name="Content Placeholder 2">
            <a:extLst>
              <a:ext uri="{FF2B5EF4-FFF2-40B4-BE49-F238E27FC236}">
                <a16:creationId xmlns:a16="http://schemas.microsoft.com/office/drawing/2014/main" id="{8B348CAF-D904-BD13-6C6B-CEBA8811D3F7}"/>
              </a:ext>
            </a:extLst>
          </p:cNvPr>
          <p:cNvSpPr>
            <a:spLocks noGrp="1"/>
          </p:cNvSpPr>
          <p:nvPr>
            <p:ph idx="1"/>
          </p:nvPr>
        </p:nvSpPr>
        <p:spPr/>
        <p:txBody>
          <a:bodyPr>
            <a:normAutofit/>
          </a:bodyPr>
          <a:lstStyle/>
          <a:p>
            <a:pPr marL="0" indent="0" algn="l">
              <a:buNone/>
            </a:pPr>
            <a:r>
              <a:rPr lang="en-GB">
                <a:latin typeface="Times" pitchFamily="2" charset="0"/>
              </a:rPr>
              <a:t>T</a:t>
            </a:r>
            <a:r>
              <a:rPr lang="en-GB" b="0" i="0">
                <a:effectLst/>
                <a:latin typeface="Times" pitchFamily="2" charset="0"/>
              </a:rPr>
              <a:t>here are 2 types of incremental loads, depending on the volume of data you’re loading:</a:t>
            </a:r>
          </a:p>
          <a:p>
            <a:pPr lvl="1"/>
            <a:r>
              <a:rPr lang="en-GB" b="0" i="0">
                <a:effectLst/>
                <a:latin typeface="Times" pitchFamily="2" charset="0"/>
              </a:rPr>
              <a:t>Streaming incremental load – better for loading small data volumes</a:t>
            </a:r>
          </a:p>
          <a:p>
            <a:pPr lvl="1"/>
            <a:r>
              <a:rPr lang="en-GB" b="0" i="0">
                <a:effectLst/>
                <a:latin typeface="Times" pitchFamily="2" charset="0"/>
              </a:rPr>
              <a:t>Batch incremental load – better for loading large data volumes</a:t>
            </a:r>
          </a:p>
          <a:p>
            <a:pPr algn="l"/>
            <a:r>
              <a:rPr lang="en-GB" b="0" i="0">
                <a:effectLst/>
                <a:latin typeface="Times" pitchFamily="2" charset="0"/>
              </a:rPr>
              <a:t>Following the previous example, the store that made 3 sales on Tuesday will load only the </a:t>
            </a:r>
            <a:r>
              <a:rPr lang="en-GB" b="0" i="1">
                <a:effectLst/>
                <a:latin typeface="Times" pitchFamily="2" charset="0"/>
              </a:rPr>
              <a:t>additional</a:t>
            </a:r>
            <a:r>
              <a:rPr lang="en-GB" b="0" i="0">
                <a:effectLst/>
                <a:latin typeface="Times" pitchFamily="2" charset="0"/>
              </a:rPr>
              <a:t> 3 records to the sales table, instead of reloading </a:t>
            </a:r>
            <a:r>
              <a:rPr lang="en-GB" b="0" i="1">
                <a:effectLst/>
                <a:latin typeface="Times" pitchFamily="2" charset="0"/>
              </a:rPr>
              <a:t>all</a:t>
            </a:r>
            <a:r>
              <a:rPr lang="en-GB" b="0" i="0">
                <a:effectLst/>
                <a:latin typeface="Times" pitchFamily="2" charset="0"/>
              </a:rPr>
              <a:t> records. This has the advantage of saving time and resources, but increases complexity.</a:t>
            </a:r>
          </a:p>
          <a:p>
            <a:endParaRPr lang="en-PK">
              <a:latin typeface="Times" pitchFamily="2" charset="0"/>
            </a:endParaRPr>
          </a:p>
        </p:txBody>
      </p:sp>
    </p:spTree>
    <p:extLst>
      <p:ext uri="{BB962C8B-B14F-4D97-AF65-F5344CB8AC3E}">
        <p14:creationId xmlns:p14="http://schemas.microsoft.com/office/powerpoint/2010/main" val="2316123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61A-B96D-755F-AC4C-4D801BDC10C6}"/>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4C8B15B5-3553-F7BD-2E87-2B61CC48E376}"/>
              </a:ext>
            </a:extLst>
          </p:cNvPr>
          <p:cNvSpPr>
            <a:spLocks noGrp="1"/>
          </p:cNvSpPr>
          <p:nvPr>
            <p:ph idx="1"/>
          </p:nvPr>
        </p:nvSpPr>
        <p:spPr/>
        <p:txBody>
          <a:bodyPr>
            <a:normAutofit/>
          </a:bodyPr>
          <a:lstStyle/>
          <a:p>
            <a:pPr algn="l"/>
            <a:r>
              <a:rPr lang="en-GB" b="0" i="0">
                <a:solidFill>
                  <a:srgbClr val="333333"/>
                </a:solidFill>
                <a:effectLst/>
                <a:latin typeface="Times" pitchFamily="2" charset="0"/>
              </a:rPr>
              <a:t>Incremental loading is of course much faster than a full load. The main drawback to this type of loading is maintainability. Unlike a full load, with an incremental load you can’t re-run the entire load if there’s an error. </a:t>
            </a:r>
          </a:p>
          <a:p>
            <a:pPr algn="l"/>
            <a:r>
              <a:rPr lang="en-GB" b="0" i="0">
                <a:solidFill>
                  <a:srgbClr val="333333"/>
                </a:solidFill>
                <a:effectLst/>
                <a:latin typeface="Times" pitchFamily="2" charset="0"/>
              </a:rPr>
              <a:t>In addition to this, files need to be loaded in order, so errors will compound the issue as other data queues up.</a:t>
            </a:r>
          </a:p>
        </p:txBody>
      </p:sp>
    </p:spTree>
    <p:extLst>
      <p:ext uri="{BB962C8B-B14F-4D97-AF65-F5344CB8AC3E}">
        <p14:creationId xmlns:p14="http://schemas.microsoft.com/office/powerpoint/2010/main" val="2359052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9976-5295-936B-203B-C505238A2450}"/>
              </a:ext>
            </a:extLst>
          </p:cNvPr>
          <p:cNvSpPr>
            <a:spLocks noGrp="1"/>
          </p:cNvSpPr>
          <p:nvPr>
            <p:ph type="title"/>
          </p:nvPr>
        </p:nvSpPr>
        <p:spPr/>
        <p:txBody>
          <a:bodyPr/>
          <a:lstStyle/>
          <a:p>
            <a:endParaRPr lang="en-PK"/>
          </a:p>
        </p:txBody>
      </p:sp>
      <p:pic>
        <p:nvPicPr>
          <p:cNvPr id="4" name="Content Placeholder 3" descr="A close-up of a data quality&#10;&#10;Description automatically generated">
            <a:extLst>
              <a:ext uri="{FF2B5EF4-FFF2-40B4-BE49-F238E27FC236}">
                <a16:creationId xmlns:a16="http://schemas.microsoft.com/office/drawing/2014/main" id="{E569CC35-490F-1733-CE64-B1A389DF0FDE}"/>
              </a:ext>
            </a:extLst>
          </p:cNvPr>
          <p:cNvPicPr>
            <a:picLocks noGrp="1" noChangeAspect="1"/>
          </p:cNvPicPr>
          <p:nvPr>
            <p:ph idx="1"/>
          </p:nvPr>
        </p:nvPicPr>
        <p:blipFill>
          <a:blip r:embed="rId2"/>
          <a:stretch>
            <a:fillRect/>
          </a:stretch>
        </p:blipFill>
        <p:spPr>
          <a:xfrm>
            <a:off x="1574418" y="0"/>
            <a:ext cx="9043164" cy="6716640"/>
          </a:xfrm>
          <a:prstGeom prst="rect">
            <a:avLst/>
          </a:prstGeom>
        </p:spPr>
      </p:pic>
    </p:spTree>
    <p:extLst>
      <p:ext uri="{BB962C8B-B14F-4D97-AF65-F5344CB8AC3E}">
        <p14:creationId xmlns:p14="http://schemas.microsoft.com/office/powerpoint/2010/main" val="83934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A52F-BA6A-710A-56E0-AED6FEEDEAA8}"/>
              </a:ext>
            </a:extLst>
          </p:cNvPr>
          <p:cNvSpPr>
            <a:spLocks noGrp="1"/>
          </p:cNvSpPr>
          <p:nvPr>
            <p:ph type="title"/>
          </p:nvPr>
        </p:nvSpPr>
        <p:spPr/>
        <p:txBody>
          <a:bodyPr/>
          <a:lstStyle/>
          <a:p>
            <a:endParaRPr lang="en-PK"/>
          </a:p>
        </p:txBody>
      </p:sp>
      <p:pic>
        <p:nvPicPr>
          <p:cNvPr id="4" name="Content Placeholder 3" descr="A blue and white rectangular box with black text&#10;&#10;Description automatically generated">
            <a:extLst>
              <a:ext uri="{FF2B5EF4-FFF2-40B4-BE49-F238E27FC236}">
                <a16:creationId xmlns:a16="http://schemas.microsoft.com/office/drawing/2014/main" id="{514DB3C0-D8AA-6C97-7A5B-24973C22C473}"/>
              </a:ext>
            </a:extLst>
          </p:cNvPr>
          <p:cNvPicPr>
            <a:picLocks noGrp="1" noChangeAspect="1"/>
          </p:cNvPicPr>
          <p:nvPr>
            <p:ph idx="1"/>
          </p:nvPr>
        </p:nvPicPr>
        <p:blipFill>
          <a:blip r:embed="rId2"/>
          <a:stretch>
            <a:fillRect/>
          </a:stretch>
        </p:blipFill>
        <p:spPr>
          <a:xfrm>
            <a:off x="1746738" y="181499"/>
            <a:ext cx="8698524" cy="6495002"/>
          </a:xfrm>
          <a:prstGeom prst="rect">
            <a:avLst/>
          </a:prstGeom>
        </p:spPr>
      </p:pic>
    </p:spTree>
    <p:extLst>
      <p:ext uri="{BB962C8B-B14F-4D97-AF65-F5344CB8AC3E}">
        <p14:creationId xmlns:p14="http://schemas.microsoft.com/office/powerpoint/2010/main" val="1701808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4A3B3-0F83-BA40-68C2-5F42EFC3C1DA}"/>
              </a:ext>
            </a:extLst>
          </p:cNvPr>
          <p:cNvSpPr>
            <a:spLocks noGrp="1"/>
          </p:cNvSpPr>
          <p:nvPr>
            <p:ph type="title"/>
          </p:nvPr>
        </p:nvSpPr>
        <p:spPr/>
        <p:txBody>
          <a:bodyPr/>
          <a:lstStyle/>
          <a:p>
            <a:endParaRPr lang="en-PK"/>
          </a:p>
        </p:txBody>
      </p:sp>
      <p:pic>
        <p:nvPicPr>
          <p:cNvPr id="4" name="Content Placeholder 3" descr="A screenshot of a computer&#10;&#10;Description automatically generated">
            <a:extLst>
              <a:ext uri="{FF2B5EF4-FFF2-40B4-BE49-F238E27FC236}">
                <a16:creationId xmlns:a16="http://schemas.microsoft.com/office/drawing/2014/main" id="{3DE5A495-9FAD-27B8-7871-3A4827B5A8C6}"/>
              </a:ext>
            </a:extLst>
          </p:cNvPr>
          <p:cNvPicPr>
            <a:picLocks noGrp="1" noChangeAspect="1"/>
          </p:cNvPicPr>
          <p:nvPr>
            <p:ph idx="1"/>
          </p:nvPr>
        </p:nvPicPr>
        <p:blipFill>
          <a:blip r:embed="rId2"/>
          <a:stretch>
            <a:fillRect/>
          </a:stretch>
        </p:blipFill>
        <p:spPr>
          <a:xfrm>
            <a:off x="1688123" y="302896"/>
            <a:ext cx="8815754" cy="6555104"/>
          </a:xfrm>
          <a:prstGeom prst="rect">
            <a:avLst/>
          </a:prstGeom>
        </p:spPr>
      </p:pic>
    </p:spTree>
    <p:extLst>
      <p:ext uri="{BB962C8B-B14F-4D97-AF65-F5344CB8AC3E}">
        <p14:creationId xmlns:p14="http://schemas.microsoft.com/office/powerpoint/2010/main" val="1137557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B8807-6702-A86C-9AF8-576B0C1FF813}"/>
              </a:ext>
            </a:extLst>
          </p:cNvPr>
          <p:cNvSpPr>
            <a:spLocks noGrp="1"/>
          </p:cNvSpPr>
          <p:nvPr>
            <p:ph type="title"/>
          </p:nvPr>
        </p:nvSpPr>
        <p:spPr/>
        <p:txBody>
          <a:bodyPr/>
          <a:lstStyle/>
          <a:p>
            <a:endParaRPr lang="en-PK"/>
          </a:p>
        </p:txBody>
      </p:sp>
      <p:pic>
        <p:nvPicPr>
          <p:cNvPr id="4" name="Content Placeholder 3" descr="A close-up of a data&#10;&#10;Description automatically generated">
            <a:extLst>
              <a:ext uri="{FF2B5EF4-FFF2-40B4-BE49-F238E27FC236}">
                <a16:creationId xmlns:a16="http://schemas.microsoft.com/office/drawing/2014/main" id="{A3B90356-E0A0-6E64-299E-7FAACF3500DF}"/>
              </a:ext>
            </a:extLst>
          </p:cNvPr>
          <p:cNvPicPr>
            <a:picLocks noGrp="1" noChangeAspect="1"/>
          </p:cNvPicPr>
          <p:nvPr>
            <p:ph idx="1"/>
          </p:nvPr>
        </p:nvPicPr>
        <p:blipFill>
          <a:blip r:embed="rId2"/>
          <a:stretch>
            <a:fillRect/>
          </a:stretch>
        </p:blipFill>
        <p:spPr>
          <a:xfrm>
            <a:off x="1735015" y="268322"/>
            <a:ext cx="8721970" cy="6504652"/>
          </a:xfrm>
          <a:prstGeom prst="rect">
            <a:avLst/>
          </a:prstGeom>
        </p:spPr>
      </p:pic>
    </p:spTree>
    <p:extLst>
      <p:ext uri="{BB962C8B-B14F-4D97-AF65-F5344CB8AC3E}">
        <p14:creationId xmlns:p14="http://schemas.microsoft.com/office/powerpoint/2010/main" val="25520386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D40CC-1693-2F14-CFA5-90DC93FB65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7D03A49-38DB-B3ED-DCE5-3454440323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60149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68CC-7BCA-56AA-3495-BE6F48E17E11}"/>
              </a:ext>
            </a:extLst>
          </p:cNvPr>
          <p:cNvSpPr>
            <a:spLocks noGrp="1"/>
          </p:cNvSpPr>
          <p:nvPr>
            <p:ph type="title"/>
          </p:nvPr>
        </p:nvSpPr>
        <p:spPr/>
        <p:txBody>
          <a:bodyPr/>
          <a:lstStyle/>
          <a:p>
            <a:endParaRPr lang="en-PK"/>
          </a:p>
        </p:txBody>
      </p:sp>
      <p:pic>
        <p:nvPicPr>
          <p:cNvPr id="4" name="Content Placeholder 3" descr="A screenshot of a loading dimensions&#10;&#10;Description automatically generated">
            <a:extLst>
              <a:ext uri="{FF2B5EF4-FFF2-40B4-BE49-F238E27FC236}">
                <a16:creationId xmlns:a16="http://schemas.microsoft.com/office/drawing/2014/main" id="{239FC503-4102-0080-01EC-27BD3FE38447}"/>
              </a:ext>
            </a:extLst>
          </p:cNvPr>
          <p:cNvPicPr>
            <a:picLocks noGrp="1" noChangeAspect="1"/>
          </p:cNvPicPr>
          <p:nvPr>
            <p:ph idx="1"/>
          </p:nvPr>
        </p:nvPicPr>
        <p:blipFill>
          <a:blip r:embed="rId2"/>
          <a:stretch>
            <a:fillRect/>
          </a:stretch>
        </p:blipFill>
        <p:spPr>
          <a:xfrm>
            <a:off x="1550764" y="368385"/>
            <a:ext cx="8745416" cy="6495042"/>
          </a:xfrm>
          <a:prstGeom prst="rect">
            <a:avLst/>
          </a:prstGeom>
        </p:spPr>
      </p:pic>
    </p:spTree>
    <p:extLst>
      <p:ext uri="{BB962C8B-B14F-4D97-AF65-F5344CB8AC3E}">
        <p14:creationId xmlns:p14="http://schemas.microsoft.com/office/powerpoint/2010/main" val="38472579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D0E9-1902-B1FA-5D92-AEF10388DC54}"/>
              </a:ext>
            </a:extLst>
          </p:cNvPr>
          <p:cNvSpPr>
            <a:spLocks noGrp="1"/>
          </p:cNvSpPr>
          <p:nvPr>
            <p:ph type="title"/>
          </p:nvPr>
        </p:nvSpPr>
        <p:spPr/>
        <p:txBody>
          <a:bodyPr/>
          <a:lstStyle/>
          <a:p>
            <a:endParaRPr lang="en-PK"/>
          </a:p>
        </p:txBody>
      </p:sp>
      <p:pic>
        <p:nvPicPr>
          <p:cNvPr id="4" name="Content Placeholder 3" descr="A close-up of a screen&#10;&#10;Description automatically generated">
            <a:extLst>
              <a:ext uri="{FF2B5EF4-FFF2-40B4-BE49-F238E27FC236}">
                <a16:creationId xmlns:a16="http://schemas.microsoft.com/office/drawing/2014/main" id="{565857EF-5607-6247-5D00-164464D3E0FF}"/>
              </a:ext>
            </a:extLst>
          </p:cNvPr>
          <p:cNvPicPr>
            <a:picLocks noGrp="1" noChangeAspect="1"/>
          </p:cNvPicPr>
          <p:nvPr>
            <p:ph idx="1"/>
          </p:nvPr>
        </p:nvPicPr>
        <p:blipFill>
          <a:blip r:embed="rId2"/>
          <a:stretch>
            <a:fillRect/>
          </a:stretch>
        </p:blipFill>
        <p:spPr>
          <a:xfrm>
            <a:off x="1735014" y="191940"/>
            <a:ext cx="8721972" cy="6474120"/>
          </a:xfrm>
          <a:prstGeom prst="rect">
            <a:avLst/>
          </a:prstGeom>
        </p:spPr>
      </p:pic>
    </p:spTree>
    <p:extLst>
      <p:ext uri="{BB962C8B-B14F-4D97-AF65-F5344CB8AC3E}">
        <p14:creationId xmlns:p14="http://schemas.microsoft.com/office/powerpoint/2010/main" val="2633841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EC78-3D0C-67D9-AE1B-BE811271E52E}"/>
              </a:ext>
            </a:extLst>
          </p:cNvPr>
          <p:cNvSpPr>
            <a:spLocks noGrp="1"/>
          </p:cNvSpPr>
          <p:nvPr>
            <p:ph type="title"/>
          </p:nvPr>
        </p:nvSpPr>
        <p:spPr/>
        <p:txBody>
          <a:bodyPr/>
          <a:lstStyle/>
          <a:p>
            <a:endParaRPr lang="en-PK"/>
          </a:p>
        </p:txBody>
      </p:sp>
      <p:pic>
        <p:nvPicPr>
          <p:cNvPr id="4" name="Content Placeholder 3" descr="A white paper with black text&#10;&#10;Description automatically generated">
            <a:extLst>
              <a:ext uri="{FF2B5EF4-FFF2-40B4-BE49-F238E27FC236}">
                <a16:creationId xmlns:a16="http://schemas.microsoft.com/office/drawing/2014/main" id="{A0B05D97-FEC2-2C5D-8F4B-A9AF9357E904}"/>
              </a:ext>
            </a:extLst>
          </p:cNvPr>
          <p:cNvPicPr>
            <a:picLocks noGrp="1" noChangeAspect="1"/>
          </p:cNvPicPr>
          <p:nvPr>
            <p:ph idx="1"/>
          </p:nvPr>
        </p:nvPicPr>
        <p:blipFill>
          <a:blip r:embed="rId2"/>
          <a:stretch>
            <a:fillRect/>
          </a:stretch>
        </p:blipFill>
        <p:spPr>
          <a:xfrm>
            <a:off x="1613521" y="125712"/>
            <a:ext cx="8964958" cy="6628348"/>
          </a:xfrm>
          <a:prstGeom prst="rect">
            <a:avLst/>
          </a:prstGeom>
        </p:spPr>
      </p:pic>
    </p:spTree>
    <p:extLst>
      <p:ext uri="{BB962C8B-B14F-4D97-AF65-F5344CB8AC3E}">
        <p14:creationId xmlns:p14="http://schemas.microsoft.com/office/powerpoint/2010/main" val="2582496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AB5A0-4A1B-9ABE-F307-0279AEF4FC08}"/>
              </a:ext>
            </a:extLst>
          </p:cNvPr>
          <p:cNvSpPr>
            <a:spLocks noGrp="1"/>
          </p:cNvSpPr>
          <p:nvPr>
            <p:ph type="title"/>
          </p:nvPr>
        </p:nvSpPr>
        <p:spPr/>
        <p:txBody>
          <a:bodyPr/>
          <a:lstStyle/>
          <a:p>
            <a:endParaRPr lang="en-PK"/>
          </a:p>
        </p:txBody>
      </p:sp>
      <p:pic>
        <p:nvPicPr>
          <p:cNvPr id="4" name="Content Placeholder 3" descr="A white paper with black text&#10;&#10;Description automatically generated">
            <a:extLst>
              <a:ext uri="{FF2B5EF4-FFF2-40B4-BE49-F238E27FC236}">
                <a16:creationId xmlns:a16="http://schemas.microsoft.com/office/drawing/2014/main" id="{8C05B5C2-25EF-C857-A8F2-4C7E09844508}"/>
              </a:ext>
            </a:extLst>
          </p:cNvPr>
          <p:cNvPicPr>
            <a:picLocks noGrp="1" noChangeAspect="1"/>
          </p:cNvPicPr>
          <p:nvPr>
            <p:ph idx="1"/>
          </p:nvPr>
        </p:nvPicPr>
        <p:blipFill>
          <a:blip r:embed="rId2"/>
          <a:stretch>
            <a:fillRect/>
          </a:stretch>
        </p:blipFill>
        <p:spPr>
          <a:xfrm>
            <a:off x="1535723" y="108306"/>
            <a:ext cx="9120554" cy="6749694"/>
          </a:xfrm>
          <a:prstGeom prst="rect">
            <a:avLst/>
          </a:prstGeom>
        </p:spPr>
      </p:pic>
    </p:spTree>
    <p:extLst>
      <p:ext uri="{BB962C8B-B14F-4D97-AF65-F5344CB8AC3E}">
        <p14:creationId xmlns:p14="http://schemas.microsoft.com/office/powerpoint/2010/main" val="166986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8950B-5329-7ABF-65ED-23A38D049AE8}"/>
              </a:ext>
            </a:extLst>
          </p:cNvPr>
          <p:cNvSpPr>
            <a:spLocks noGrp="1"/>
          </p:cNvSpPr>
          <p:nvPr>
            <p:ph type="title"/>
          </p:nvPr>
        </p:nvSpPr>
        <p:spPr/>
        <p:txBody>
          <a:bodyPr/>
          <a:lstStyle/>
          <a:p>
            <a:endParaRPr lang="en-PK"/>
          </a:p>
        </p:txBody>
      </p:sp>
      <p:pic>
        <p:nvPicPr>
          <p:cNvPr id="4" name="Content Placeholder 3" descr="A white card with black text&#10;&#10;Description automatically generated">
            <a:extLst>
              <a:ext uri="{FF2B5EF4-FFF2-40B4-BE49-F238E27FC236}">
                <a16:creationId xmlns:a16="http://schemas.microsoft.com/office/drawing/2014/main" id="{96344F95-1B23-34CC-668F-6735B5A968FF}"/>
              </a:ext>
            </a:extLst>
          </p:cNvPr>
          <p:cNvPicPr>
            <a:picLocks noGrp="1" noChangeAspect="1"/>
          </p:cNvPicPr>
          <p:nvPr>
            <p:ph idx="1"/>
          </p:nvPr>
        </p:nvPicPr>
        <p:blipFill>
          <a:blip r:embed="rId2"/>
          <a:stretch>
            <a:fillRect/>
          </a:stretch>
        </p:blipFill>
        <p:spPr>
          <a:xfrm>
            <a:off x="1606062" y="52599"/>
            <a:ext cx="8979876" cy="6752802"/>
          </a:xfrm>
          <a:prstGeom prst="rect">
            <a:avLst/>
          </a:prstGeom>
        </p:spPr>
      </p:pic>
    </p:spTree>
    <p:extLst>
      <p:ext uri="{BB962C8B-B14F-4D97-AF65-F5344CB8AC3E}">
        <p14:creationId xmlns:p14="http://schemas.microsoft.com/office/powerpoint/2010/main" val="2000951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EABA87DC27EC478135062CF833B2EF" ma:contentTypeVersion="4" ma:contentTypeDescription="Create a new document." ma:contentTypeScope="" ma:versionID="4cace2c83786e5b53b0d809e83013462">
  <xsd:schema xmlns:xsd="http://www.w3.org/2001/XMLSchema" xmlns:xs="http://www.w3.org/2001/XMLSchema" xmlns:p="http://schemas.microsoft.com/office/2006/metadata/properties" xmlns:ns2="2d3561dd-2ab5-4abd-9284-8f5005bcea33" targetNamespace="http://schemas.microsoft.com/office/2006/metadata/properties" ma:root="true" ma:fieldsID="62ecfe8f3e96c1c24df27e05e7f0f3a2" ns2:_="">
    <xsd:import namespace="2d3561dd-2ab5-4abd-9284-8f5005bcea3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3561dd-2ab5-4abd-9284-8f5005bcea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23B771-92B6-467B-B248-A484F73C060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762BC1B0-1E14-4368-B898-CCE5B40E7DC0}">
  <ds:schemaRefs>
    <ds:schemaRef ds:uri="2d3561dd-2ab5-4abd-9284-8f5005bcea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4B5472F-F332-4104-BCA7-2F2A093B7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65</Slides>
  <Notes>0</Notes>
  <HiddenSlides>0</HiddenSlide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Data Extraction</vt:lpstr>
      <vt:lpstr>Full Extraction</vt:lpstr>
      <vt:lpstr>Incremental extraction</vt:lpstr>
      <vt:lpstr>Physical Data Extraction</vt:lpstr>
      <vt:lpstr>PowerPoint Presentation</vt:lpstr>
      <vt:lpstr>PowerPoint Presentation</vt:lpstr>
      <vt:lpstr>PowerPoint Presentation</vt:lpstr>
      <vt:lpstr>PowerPoint Presentation</vt:lpstr>
      <vt:lpstr>PowerPoint Presentation</vt:lpstr>
      <vt:lpstr>Using Tools for Logical Data Map</vt:lpstr>
      <vt:lpstr>PowerPoint Presentation</vt:lpstr>
      <vt:lpstr>PowerPoint Presentation</vt:lpstr>
      <vt:lpstr>PowerPoint Presentation</vt:lpstr>
      <vt:lpstr>PowerPoint Presentation</vt:lpstr>
      <vt:lpstr>The Data Transformation Process</vt:lpstr>
      <vt:lpstr>Types of data transformation that can be performed:</vt:lpstr>
      <vt:lpstr>1. Data Cleaning:</vt:lpstr>
      <vt:lpstr>PowerPoint Presentation</vt:lpstr>
      <vt:lpstr>2. Data Formatting:</vt:lpstr>
      <vt:lpstr>PowerPoint Presentation</vt:lpstr>
      <vt:lpstr>3. Data Enrichment: </vt:lpstr>
      <vt:lpstr>PowerPoint Presentation</vt:lpstr>
      <vt:lpstr>4. Data Normalization:</vt:lpstr>
      <vt:lpstr>PowerPoint Presentation</vt:lpstr>
      <vt:lpstr>PowerPoint Presentation</vt:lpstr>
      <vt:lpstr>PowerPoint Presentation</vt:lpstr>
      <vt:lpstr>PowerPoint Presentation</vt:lpstr>
      <vt:lpstr>PowerPoint Presentation</vt:lpstr>
      <vt:lpstr>Two primary methods to load data into a warehouse</vt:lpstr>
      <vt:lpstr>Incremental load: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Laraib Afzal Lecturer FCSE</dc:creator>
  <cp:revision>1</cp:revision>
  <dcterms:created xsi:type="dcterms:W3CDTF">2023-10-03T06:07:23Z</dcterms:created>
  <dcterms:modified xsi:type="dcterms:W3CDTF">2024-10-14T11:10:55Z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0x010100A2EABA87DC27EC478135062CF833B2EF</vt:lpwstr>
  </property>
</Properties>
</file>